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61" r:id="rId4"/>
    <p:sldId id="258" r:id="rId5"/>
    <p:sldId id="259" r:id="rId6"/>
    <p:sldId id="260"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1" d="100"/>
          <a:sy n="81" d="100"/>
        </p:scale>
        <p:origin x="594"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jp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C3B007-2EC9-4084-8164-AF643B472ECD}"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168334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C3B007-2EC9-4084-8164-AF643B472ECD}"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807701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C3B007-2EC9-4084-8164-AF643B472ECD}"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FED671-89EA-47F6-9546-ED5140A0F4A9}"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5647014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C3B007-2EC9-4084-8164-AF643B472ECD}"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11032169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C3B007-2EC9-4084-8164-AF643B472ECD}"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FED671-89EA-47F6-9546-ED5140A0F4A9}"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994794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C3B007-2EC9-4084-8164-AF643B472ECD}"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27798133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C3B007-2EC9-4084-8164-AF643B472ECD}"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23509586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C3B007-2EC9-4084-8164-AF643B472ECD}"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1311374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C3B007-2EC9-4084-8164-AF643B472ECD}"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3013146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C3B007-2EC9-4084-8164-AF643B472ECD}"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1552568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C3B007-2EC9-4084-8164-AF643B472ECD}" type="datetimeFigureOut">
              <a:rPr lang="en-IN" smtClean="0"/>
              <a:t>04-08-2024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371498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C3B007-2EC9-4084-8164-AF643B472ECD}" type="datetimeFigureOut">
              <a:rPr lang="en-IN" smtClean="0"/>
              <a:t>04-08-2024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4148904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C3B007-2EC9-4084-8164-AF643B472ECD}" type="datetimeFigureOut">
              <a:rPr lang="en-IN" smtClean="0"/>
              <a:t>04-08-2024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1251178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C3B007-2EC9-4084-8164-AF643B472ECD}" type="datetimeFigureOut">
              <a:rPr lang="en-IN" smtClean="0"/>
              <a:t>04-08-2024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2982928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AC3B007-2EC9-4084-8164-AF643B472ECD}" type="datetimeFigureOut">
              <a:rPr lang="en-IN" smtClean="0"/>
              <a:t>04-08-2024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1512794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C3B007-2EC9-4084-8164-AF643B472ECD}" type="datetimeFigureOut">
              <a:rPr lang="en-IN" smtClean="0"/>
              <a:t>04-08-2024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9FED671-89EA-47F6-9546-ED5140A0F4A9}" type="slidenum">
              <a:rPr lang="en-IN" smtClean="0"/>
              <a:t>‹#›</a:t>
            </a:fld>
            <a:endParaRPr lang="en-IN"/>
          </a:p>
        </p:txBody>
      </p:sp>
    </p:spTree>
    <p:extLst>
      <p:ext uri="{BB962C8B-B14F-4D97-AF65-F5344CB8AC3E}">
        <p14:creationId xmlns:p14="http://schemas.microsoft.com/office/powerpoint/2010/main" val="1246627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AC3B007-2EC9-4084-8164-AF643B472ECD}" type="datetimeFigureOut">
              <a:rPr lang="en-IN" smtClean="0"/>
              <a:t>04-08-2024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9FED671-89EA-47F6-9546-ED5140A0F4A9}" type="slidenum">
              <a:rPr lang="en-IN" smtClean="0"/>
              <a:t>‹#›</a:t>
            </a:fld>
            <a:endParaRPr lang="en-IN"/>
          </a:p>
        </p:txBody>
      </p:sp>
    </p:spTree>
    <p:extLst>
      <p:ext uri="{BB962C8B-B14F-4D97-AF65-F5344CB8AC3E}">
        <p14:creationId xmlns:p14="http://schemas.microsoft.com/office/powerpoint/2010/main" val="960363726"/>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xhere.com/fr/photo/1206985" TargetMode="External"/><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www.counterview.net/2017/10/no-compelling-reason-why-nrega-workers.html"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pixnio.com/de/landschaften/wald/holz-landschaft-blatt-natur-baum-sonne-umwelt-farn-rasen-wald" TargetMode="External"/><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hyperlink" Target="https://www.publicdomainpictures.net/view-image.php?image=123298&amp;picture=ampersand-symbol" TargetMode="Externa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B891-5ABB-40C9-8685-F98171D0C8B6}"/>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EA433355-E95E-4430-8981-064F94B20F43}"/>
              </a:ext>
            </a:extLst>
          </p:cNvPr>
          <p:cNvSpPr>
            <a:spLocks noGrp="1"/>
          </p:cNvSpPr>
          <p:nvPr>
            <p:ph type="subTitle" idx="1"/>
          </p:nvPr>
        </p:nvSpPr>
        <p:spPr/>
        <p:txBody>
          <a:bodyPr/>
          <a:lstStyle/>
          <a:p>
            <a:endParaRPr lang="en-IN" dirty="0"/>
          </a:p>
        </p:txBody>
      </p:sp>
      <p:pic>
        <p:nvPicPr>
          <p:cNvPr id="7" name="Picture 6">
            <a:extLst>
              <a:ext uri="{FF2B5EF4-FFF2-40B4-BE49-F238E27FC236}">
                <a16:creationId xmlns:a16="http://schemas.microsoft.com/office/drawing/2014/main" id="{0B38E823-1C93-40DD-936F-A7E7E2F361B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35802" y="90535"/>
            <a:ext cx="11905307" cy="6690511"/>
          </a:xfrm>
          <a:prstGeom prst="rect">
            <a:avLst/>
          </a:prstGeom>
          <a:ln w="215900" cap="rnd" cmpd="tri">
            <a:solidFill>
              <a:schemeClr val="accent2">
                <a:lumMod val="50000"/>
              </a:schemeClr>
            </a:solidFill>
          </a:ln>
        </p:spPr>
      </p:pic>
      <p:sp>
        <p:nvSpPr>
          <p:cNvPr id="17" name="TextBox 16">
            <a:extLst>
              <a:ext uri="{FF2B5EF4-FFF2-40B4-BE49-F238E27FC236}">
                <a16:creationId xmlns:a16="http://schemas.microsoft.com/office/drawing/2014/main" id="{0CC94653-A231-4336-90DC-4F72B06E37A3}"/>
              </a:ext>
            </a:extLst>
          </p:cNvPr>
          <p:cNvSpPr txBox="1"/>
          <p:nvPr/>
        </p:nvSpPr>
        <p:spPr>
          <a:xfrm>
            <a:off x="2695075" y="6129336"/>
            <a:ext cx="3022332" cy="230832"/>
          </a:xfrm>
          <a:prstGeom prst="rect">
            <a:avLst/>
          </a:prstGeom>
          <a:noFill/>
        </p:spPr>
        <p:txBody>
          <a:bodyPr wrap="square" rtlCol="0">
            <a:spAutoFit/>
          </a:bodyPr>
          <a:lstStyle/>
          <a:p>
            <a:r>
              <a:rPr lang="en-IN" sz="900" dirty="0">
                <a:hlinkClick r:id="rId4" tooltip="https://www.counterview.net/2017/10/no-compelling-reason-why-nrega-workers.html"/>
              </a:rPr>
              <a:t>This Photo</a:t>
            </a:r>
            <a:r>
              <a:rPr lang="en-IN" sz="900" dirty="0"/>
              <a:t> by</a:t>
            </a:r>
          </a:p>
        </p:txBody>
      </p:sp>
      <p:sp>
        <p:nvSpPr>
          <p:cNvPr id="8" name="TextBox 7">
            <a:extLst>
              <a:ext uri="{FF2B5EF4-FFF2-40B4-BE49-F238E27FC236}">
                <a16:creationId xmlns:a16="http://schemas.microsoft.com/office/drawing/2014/main" id="{B6A027E4-A9E6-4519-BF47-C9019311F080}"/>
              </a:ext>
            </a:extLst>
          </p:cNvPr>
          <p:cNvSpPr txBox="1"/>
          <p:nvPr/>
        </p:nvSpPr>
        <p:spPr>
          <a:xfrm>
            <a:off x="577516" y="5310570"/>
            <a:ext cx="10626290" cy="1077218"/>
          </a:xfrm>
          <a:prstGeom prst="rect">
            <a:avLst/>
          </a:prstGeom>
          <a:solidFill>
            <a:schemeClr val="accent3">
              <a:lumMod val="40000"/>
              <a:lumOff val="60000"/>
            </a:schemeClr>
          </a:solidFill>
          <a:ln w="25400" cap="rnd">
            <a:solidFill>
              <a:schemeClr val="accent6">
                <a:lumMod val="75000"/>
              </a:schemeClr>
            </a:solidFill>
          </a:ln>
        </p:spPr>
        <p:txBody>
          <a:bodyPr wrap="square" rtlCol="0">
            <a:spAutoFit/>
          </a:bodyPr>
          <a:lstStyle/>
          <a:p>
            <a:pPr algn="ctr"/>
            <a:r>
              <a:rPr lang="en-US" sz="4000" b="1" dirty="0">
                <a:solidFill>
                  <a:schemeClr val="accent4">
                    <a:lumMod val="50000"/>
                  </a:schemeClr>
                </a:solidFill>
                <a:latin typeface="Times New Roman" panose="02020603050405020304" pitchFamily="18" charset="0"/>
                <a:ea typeface="Cambria" panose="02040503050406030204" pitchFamily="18" charset="0"/>
                <a:cs typeface="Times New Roman" panose="02020603050405020304" pitchFamily="18" charset="0"/>
              </a:rPr>
              <a:t>                 </a:t>
            </a:r>
            <a:r>
              <a:rPr lang="en-US" sz="4000" b="1" u="sng" dirty="0">
                <a:solidFill>
                  <a:schemeClr val="accent4">
                    <a:lumMod val="50000"/>
                  </a:schemeClr>
                </a:solidFill>
                <a:latin typeface="Times New Roman" panose="02020603050405020304" pitchFamily="18" charset="0"/>
                <a:ea typeface="Cambria" panose="02040503050406030204" pitchFamily="18" charset="0"/>
                <a:cs typeface="Times New Roman" panose="02020603050405020304" pitchFamily="18" charset="0"/>
              </a:rPr>
              <a:t>N  R  E  G  A     A  n  a  l  y  s  i  s</a:t>
            </a:r>
          </a:p>
          <a:p>
            <a:pPr algn="ctr"/>
            <a:r>
              <a:rPr lang="en-US" sz="2400" b="1" dirty="0">
                <a:solidFill>
                  <a:schemeClr val="accent4">
                    <a:lumMod val="50000"/>
                  </a:schemeClr>
                </a:solidFill>
                <a:latin typeface="Times New Roman" panose="02020603050405020304" pitchFamily="18" charset="0"/>
                <a:ea typeface="Cambria" panose="02040503050406030204" pitchFamily="18" charset="0"/>
                <a:cs typeface="Times New Roman" panose="02020603050405020304" pitchFamily="18" charset="0"/>
              </a:rPr>
              <a:t>( U s i n g   P o w e r B I)</a:t>
            </a:r>
            <a:endParaRPr lang="en-IN" sz="2400" b="1" dirty="0">
              <a:solidFill>
                <a:schemeClr val="accent4">
                  <a:lumMod val="50000"/>
                </a:schemeClr>
              </a:solidFill>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22" name="Picture 21">
            <a:extLst>
              <a:ext uri="{FF2B5EF4-FFF2-40B4-BE49-F238E27FC236}">
                <a16:creationId xmlns:a16="http://schemas.microsoft.com/office/drawing/2014/main" id="{A63C8FEA-9B81-4185-BB69-E0CFB6BDDA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2644" y="5409398"/>
            <a:ext cx="2656572" cy="847023"/>
          </a:xfrm>
          <a:prstGeom prst="rect">
            <a:avLst/>
          </a:prstGeom>
        </p:spPr>
      </p:pic>
    </p:spTree>
    <p:extLst>
      <p:ext uri="{BB962C8B-B14F-4D97-AF65-F5344CB8AC3E}">
        <p14:creationId xmlns:p14="http://schemas.microsoft.com/office/powerpoint/2010/main" val="26930630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5015EDB4-4075-4453-8D56-FF76773333CE}"/>
              </a:ext>
            </a:extLst>
          </p:cNvPr>
          <p:cNvSpPr/>
          <p:nvPr/>
        </p:nvSpPr>
        <p:spPr>
          <a:xfrm>
            <a:off x="923453" y="1502875"/>
            <a:ext cx="8528365" cy="2562131"/>
          </a:xfrm>
          <a:prstGeom prst="round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a:solidFill>
                  <a:schemeClr val="accent2">
                    <a:lumMod val="50000"/>
                  </a:schemeClr>
                </a:solidFill>
              </a:rPr>
              <a:t>Gratitude To </a:t>
            </a:r>
            <a:r>
              <a:rPr lang="en-IN" sz="4000" u="sng" dirty="0">
                <a:solidFill>
                  <a:schemeClr val="accent2">
                    <a:lumMod val="50000"/>
                  </a:schemeClr>
                </a:solidFill>
              </a:rPr>
              <a:t>Mentorness</a:t>
            </a:r>
            <a:r>
              <a:rPr lang="en-IN" sz="4000" dirty="0">
                <a:solidFill>
                  <a:schemeClr val="accent2">
                    <a:lumMod val="50000"/>
                  </a:schemeClr>
                </a:solidFill>
              </a:rPr>
              <a:t>!</a:t>
            </a:r>
          </a:p>
          <a:p>
            <a:pPr algn="ctr"/>
            <a:r>
              <a:rPr lang="en-IN" sz="2000" dirty="0">
                <a:solidFill>
                  <a:schemeClr val="accent2">
                    <a:lumMod val="50000"/>
                  </a:schemeClr>
                </a:solidFill>
              </a:rPr>
              <a:t>Your Suggestions &amp; Feedbacks are Acceptable.</a:t>
            </a:r>
          </a:p>
        </p:txBody>
      </p:sp>
    </p:spTree>
    <p:extLst>
      <p:ext uri="{BB962C8B-B14F-4D97-AF65-F5344CB8AC3E}">
        <p14:creationId xmlns:p14="http://schemas.microsoft.com/office/powerpoint/2010/main" val="118274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3DB7B-8F63-44FA-BD91-9A5660398F80}"/>
              </a:ext>
            </a:extLst>
          </p:cNvPr>
          <p:cNvSpPr>
            <a:spLocks noGrp="1"/>
          </p:cNvSpPr>
          <p:nvPr>
            <p:ph type="title"/>
          </p:nvPr>
        </p:nvSpPr>
        <p:spPr/>
        <p:txBody>
          <a:bodyPr/>
          <a:lstStyle/>
          <a:p>
            <a:endParaRPr lang="en-IN" dirty="0"/>
          </a:p>
        </p:txBody>
      </p:sp>
      <p:pic>
        <p:nvPicPr>
          <p:cNvPr id="4" name="Picture 3">
            <a:extLst>
              <a:ext uri="{FF2B5EF4-FFF2-40B4-BE49-F238E27FC236}">
                <a16:creationId xmlns:a16="http://schemas.microsoft.com/office/drawing/2014/main" id="{4CF2816B-5479-4AB6-B3AE-65C29A762DF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 y="-77002"/>
            <a:ext cx="12191999" cy="6935001"/>
          </a:xfrm>
          <a:prstGeom prst="rect">
            <a:avLst/>
          </a:prstGeom>
        </p:spPr>
      </p:pic>
      <p:sp>
        <p:nvSpPr>
          <p:cNvPr id="5" name="TextBox 4">
            <a:extLst>
              <a:ext uri="{FF2B5EF4-FFF2-40B4-BE49-F238E27FC236}">
                <a16:creationId xmlns:a16="http://schemas.microsoft.com/office/drawing/2014/main" id="{C43D7895-98CC-48E2-86F2-629EE4E515E0}"/>
              </a:ext>
            </a:extLst>
          </p:cNvPr>
          <p:cNvSpPr txBox="1"/>
          <p:nvPr/>
        </p:nvSpPr>
        <p:spPr>
          <a:xfrm>
            <a:off x="1277412" y="5223848"/>
            <a:ext cx="9324196" cy="1569660"/>
          </a:xfrm>
          <a:prstGeom prst="rect">
            <a:avLst/>
          </a:prstGeom>
          <a:solidFill>
            <a:schemeClr val="accent1">
              <a:lumMod val="60000"/>
              <a:lumOff val="40000"/>
              <a:alpha val="63000"/>
            </a:schemeClr>
          </a:solidFill>
        </p:spPr>
        <p:txBody>
          <a:bodyPr wrap="square" rtlCol="0">
            <a:spAutoFit/>
          </a:bodyPr>
          <a:lstStyle/>
          <a:p>
            <a:pPr algn="ctr"/>
            <a:r>
              <a:rPr lang="en-US" sz="4800" b="1" dirty="0">
                <a:solidFill>
                  <a:schemeClr val="accent2">
                    <a:lumMod val="50000"/>
                  </a:schemeClr>
                </a:solidFill>
              </a:rPr>
              <a:t>N R E G A   S C H E M E</a:t>
            </a:r>
          </a:p>
          <a:p>
            <a:pPr algn="ctr"/>
            <a:r>
              <a:rPr lang="en-US" sz="4800" b="1" dirty="0">
                <a:solidFill>
                  <a:schemeClr val="accent2">
                    <a:lumMod val="50000"/>
                  </a:schemeClr>
                </a:solidFill>
              </a:rPr>
              <a:t>O V E R V I E W</a:t>
            </a:r>
            <a:endParaRPr lang="en-IN" sz="4800" b="1" dirty="0">
              <a:solidFill>
                <a:schemeClr val="accent2">
                  <a:lumMod val="50000"/>
                </a:schemeClr>
              </a:solidFill>
            </a:endParaRPr>
          </a:p>
        </p:txBody>
      </p:sp>
      <p:sp>
        <p:nvSpPr>
          <p:cNvPr id="6" name="TextBox 5">
            <a:extLst>
              <a:ext uri="{FF2B5EF4-FFF2-40B4-BE49-F238E27FC236}">
                <a16:creationId xmlns:a16="http://schemas.microsoft.com/office/drawing/2014/main" id="{8313691F-BEAD-48BC-A833-01FECF4F13FD}"/>
              </a:ext>
            </a:extLst>
          </p:cNvPr>
          <p:cNvSpPr txBox="1"/>
          <p:nvPr/>
        </p:nvSpPr>
        <p:spPr>
          <a:xfrm>
            <a:off x="869133" y="271604"/>
            <a:ext cx="10755517" cy="4832092"/>
          </a:xfrm>
          <a:prstGeom prst="rect">
            <a:avLst/>
          </a:prstGeom>
          <a:solidFill>
            <a:schemeClr val="accent2">
              <a:lumMod val="20000"/>
              <a:lumOff val="80000"/>
              <a:alpha val="70000"/>
            </a:schemeClr>
          </a:solidFill>
          <a:ln>
            <a:solidFill>
              <a:schemeClr val="accent2">
                <a:lumMod val="75000"/>
              </a:schemeClr>
            </a:solidFill>
          </a:ln>
        </p:spPr>
        <p:txBody>
          <a:bodyPr wrap="square" rtlCol="0">
            <a:spAutoFit/>
          </a:bodyPr>
          <a:lstStyle/>
          <a:p>
            <a:pPr marL="457200" indent="-457200">
              <a:buFont typeface="Arial" panose="020B0604020202020204" pitchFamily="34" charset="0"/>
              <a:buChar char="•"/>
            </a:pPr>
            <a:r>
              <a:rPr lang="en-US" sz="2800" b="0" i="0" dirty="0">
                <a:solidFill>
                  <a:schemeClr val="accent6">
                    <a:lumMod val="50000"/>
                  </a:schemeClr>
                </a:solidFill>
                <a:effectLst/>
                <a:latin typeface="Google Sans"/>
              </a:rPr>
              <a:t>This scheme was </a:t>
            </a:r>
            <a:r>
              <a:rPr lang="en-US" sz="2800" b="1" i="0" dirty="0">
                <a:solidFill>
                  <a:schemeClr val="accent6">
                    <a:lumMod val="50000"/>
                  </a:schemeClr>
                </a:solidFill>
                <a:effectLst/>
                <a:latin typeface="Google Sans"/>
              </a:rPr>
              <a:t>introduced</a:t>
            </a:r>
            <a:r>
              <a:rPr lang="en-US" sz="2800" b="0" i="0" dirty="0">
                <a:solidFill>
                  <a:schemeClr val="accent6">
                    <a:lumMod val="50000"/>
                  </a:schemeClr>
                </a:solidFill>
                <a:effectLst/>
                <a:latin typeface="Google Sans"/>
              </a:rPr>
              <a:t> to increase the purchasing power of low-income individuals in rural India, particularly semi-skilled and unskilled laborers.</a:t>
            </a:r>
          </a:p>
          <a:p>
            <a:pPr marL="457200" indent="-457200">
              <a:buFont typeface="Arial" panose="020B0604020202020204" pitchFamily="34" charset="0"/>
              <a:buChar char="•"/>
            </a:pPr>
            <a:endParaRPr lang="en-US" sz="2800" dirty="0">
              <a:solidFill>
                <a:schemeClr val="accent6">
                  <a:lumMod val="50000"/>
                </a:schemeClr>
              </a:solidFill>
            </a:endParaRPr>
          </a:p>
          <a:p>
            <a:pPr marL="457200" indent="-457200">
              <a:buFont typeface="Arial" panose="020B0604020202020204" pitchFamily="34" charset="0"/>
              <a:buChar char="•"/>
            </a:pPr>
            <a:r>
              <a:rPr lang="en-US" sz="2800" b="0" i="0" dirty="0">
                <a:solidFill>
                  <a:schemeClr val="accent6">
                    <a:lumMod val="50000"/>
                  </a:schemeClr>
                </a:solidFill>
                <a:effectLst/>
                <a:latin typeface="Google Sans"/>
              </a:rPr>
              <a:t>The main </a:t>
            </a:r>
            <a:r>
              <a:rPr lang="en-US" sz="2800" b="1" i="0" dirty="0">
                <a:solidFill>
                  <a:schemeClr val="accent6">
                    <a:lumMod val="50000"/>
                  </a:schemeClr>
                </a:solidFill>
                <a:effectLst/>
                <a:latin typeface="Google Sans"/>
              </a:rPr>
              <a:t>objectives</a:t>
            </a:r>
            <a:r>
              <a:rPr lang="en-US" sz="2800" b="0" i="0" dirty="0">
                <a:solidFill>
                  <a:schemeClr val="accent6">
                    <a:lumMod val="50000"/>
                  </a:schemeClr>
                </a:solidFill>
                <a:effectLst/>
                <a:latin typeface="Google Sans"/>
              </a:rPr>
              <a:t> of NREGA is </a:t>
            </a:r>
            <a:r>
              <a:rPr lang="en-US" sz="2800" dirty="0">
                <a:solidFill>
                  <a:schemeClr val="accent6">
                    <a:lumMod val="50000"/>
                  </a:schemeClr>
                </a:solidFill>
                <a:latin typeface="Google Sans"/>
              </a:rPr>
              <a:t>t</a:t>
            </a:r>
            <a:r>
              <a:rPr lang="en-US" sz="2800" b="0" i="0" dirty="0">
                <a:solidFill>
                  <a:schemeClr val="accent6">
                    <a:lumMod val="50000"/>
                  </a:schemeClr>
                </a:solidFill>
                <a:effectLst/>
                <a:latin typeface="Google Sans"/>
              </a:rPr>
              <a:t>o create durable assets and infrastructure in rural areas that can improve the quality of life and productivity of the rural population.</a:t>
            </a:r>
          </a:p>
          <a:p>
            <a:pPr marL="457200" indent="-457200">
              <a:buFont typeface="Arial" panose="020B0604020202020204" pitchFamily="34" charset="0"/>
              <a:buChar char="•"/>
            </a:pPr>
            <a:endParaRPr lang="en-US" sz="2800" b="0" i="0" dirty="0">
              <a:solidFill>
                <a:schemeClr val="accent6">
                  <a:lumMod val="50000"/>
                </a:schemeClr>
              </a:solidFill>
              <a:effectLst/>
              <a:latin typeface="Google Sans"/>
            </a:endParaRPr>
          </a:p>
          <a:p>
            <a:pPr marL="457200" indent="-457200">
              <a:buFont typeface="Arial" panose="020B0604020202020204" pitchFamily="34" charset="0"/>
              <a:buChar char="•"/>
            </a:pPr>
            <a:r>
              <a:rPr lang="en-US" sz="2800" b="0" i="0" dirty="0">
                <a:solidFill>
                  <a:schemeClr val="accent6">
                    <a:lumMod val="50000"/>
                  </a:schemeClr>
                </a:solidFill>
                <a:effectLst/>
                <a:latin typeface="Google Sans"/>
              </a:rPr>
              <a:t> The </a:t>
            </a:r>
            <a:r>
              <a:rPr lang="en-US" sz="2800" b="1" i="0" dirty="0">
                <a:solidFill>
                  <a:schemeClr val="accent6">
                    <a:lumMod val="50000"/>
                  </a:schemeClr>
                </a:solidFill>
                <a:effectLst/>
                <a:latin typeface="Google Sans"/>
              </a:rPr>
              <a:t>mandate of the Act</a:t>
            </a:r>
            <a:r>
              <a:rPr lang="en-US" sz="2800" b="0" i="0" dirty="0">
                <a:solidFill>
                  <a:schemeClr val="accent6">
                    <a:lumMod val="50000"/>
                  </a:schemeClr>
                </a:solidFill>
                <a:effectLst/>
                <a:latin typeface="Google Sans"/>
              </a:rPr>
              <a:t> is to provide at least 100 days of guaranteed wage employment in a financial year to every rural household whose adult members volunteer to do unskilled manual work.</a:t>
            </a:r>
            <a:endParaRPr lang="en-IN" sz="2800" dirty="0">
              <a:solidFill>
                <a:schemeClr val="accent6">
                  <a:lumMod val="50000"/>
                </a:schemeClr>
              </a:solidFill>
            </a:endParaRPr>
          </a:p>
        </p:txBody>
      </p:sp>
    </p:spTree>
    <p:extLst>
      <p:ext uri="{BB962C8B-B14F-4D97-AF65-F5344CB8AC3E}">
        <p14:creationId xmlns:p14="http://schemas.microsoft.com/office/powerpoint/2010/main" val="1663311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E713DB85-0996-4949-8FA6-59290F10A0A1}"/>
              </a:ext>
            </a:extLst>
          </p:cNvPr>
          <p:cNvSpPr/>
          <p:nvPr/>
        </p:nvSpPr>
        <p:spPr>
          <a:xfrm>
            <a:off x="32442" y="448109"/>
            <a:ext cx="9496569" cy="14822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46863930-8A4F-49C5-A83A-D71C910DEAAC}"/>
              </a:ext>
            </a:extLst>
          </p:cNvPr>
          <p:cNvSpPr>
            <a:spLocks noGrp="1"/>
          </p:cNvSpPr>
          <p:nvPr>
            <p:ph type="title"/>
          </p:nvPr>
        </p:nvSpPr>
        <p:spPr>
          <a:xfrm>
            <a:off x="677333" y="609600"/>
            <a:ext cx="9496569" cy="1320800"/>
          </a:xfrm>
        </p:spPr>
        <p:txBody>
          <a:bodyPr>
            <a:normAutofit fontScale="90000"/>
          </a:bodyPr>
          <a:lstStyle/>
          <a:p>
            <a:r>
              <a:rPr lang="en-US" dirty="0">
                <a:solidFill>
                  <a:schemeClr val="accent2">
                    <a:lumMod val="50000"/>
                  </a:schemeClr>
                </a:solidFill>
              </a:rPr>
              <a:t>Following are the 5 Questions we will analyzing  the NREGA ANALYSIS:</a:t>
            </a:r>
            <a:br>
              <a:rPr lang="en-US" dirty="0"/>
            </a:br>
            <a:br>
              <a:rPr lang="en-US" dirty="0"/>
            </a:br>
            <a:r>
              <a:rPr lang="en-US" sz="1800" dirty="0">
                <a:solidFill>
                  <a:schemeClr val="accent2"/>
                </a:solidFill>
              </a:rPr>
              <a:t>1</a:t>
            </a:r>
            <a:r>
              <a:rPr lang="en-US" sz="2200" dirty="0">
                <a:solidFill>
                  <a:schemeClr val="accent2"/>
                </a:solidFill>
              </a:rPr>
              <a:t>. How effective is NREGA in providing employment opportunities to rural households?</a:t>
            </a:r>
            <a:br>
              <a:rPr lang="en-US" sz="2200" dirty="0">
                <a:solidFill>
                  <a:schemeClr val="accent2"/>
                </a:solidFill>
              </a:rPr>
            </a:br>
            <a:br>
              <a:rPr lang="en-US" sz="2200" dirty="0">
                <a:solidFill>
                  <a:schemeClr val="accent2"/>
                </a:solidFill>
              </a:rPr>
            </a:br>
            <a:r>
              <a:rPr lang="en-US" sz="1800" dirty="0">
                <a:solidFill>
                  <a:schemeClr val="accent2"/>
                </a:solidFill>
              </a:rPr>
              <a:t>2. </a:t>
            </a:r>
            <a:r>
              <a:rPr lang="en-US" sz="2200" dirty="0">
                <a:solidFill>
                  <a:schemeClr val="accent2"/>
                </a:solidFill>
              </a:rPr>
              <a:t>Are there regional disparities in the implementation and outcomes of the scheme?</a:t>
            </a:r>
            <a:br>
              <a:rPr lang="en-US" sz="2200" dirty="0">
                <a:solidFill>
                  <a:schemeClr val="accent2"/>
                </a:solidFill>
              </a:rPr>
            </a:br>
            <a:br>
              <a:rPr lang="en-US" sz="2200" dirty="0">
                <a:solidFill>
                  <a:schemeClr val="accent2"/>
                </a:solidFill>
              </a:rPr>
            </a:br>
            <a:r>
              <a:rPr lang="en-US" sz="2200" dirty="0">
                <a:solidFill>
                  <a:schemeClr val="accent2"/>
                </a:solidFill>
              </a:rPr>
              <a:t> </a:t>
            </a:r>
            <a:r>
              <a:rPr lang="en-US" sz="1800" dirty="0">
                <a:solidFill>
                  <a:schemeClr val="accent2"/>
                </a:solidFill>
              </a:rPr>
              <a:t>3. </a:t>
            </a:r>
            <a:r>
              <a:rPr lang="en-US" sz="2200" dirty="0">
                <a:solidFill>
                  <a:schemeClr val="accent2"/>
                </a:solidFill>
              </a:rPr>
              <a:t>What is the utilization of the allocated budget, and how does it correlate with employment generation?</a:t>
            </a:r>
            <a:br>
              <a:rPr lang="en-US" sz="2200" dirty="0">
                <a:solidFill>
                  <a:schemeClr val="accent2"/>
                </a:solidFill>
              </a:rPr>
            </a:br>
            <a:r>
              <a:rPr lang="en-US" sz="2200" dirty="0">
                <a:solidFill>
                  <a:schemeClr val="accent2"/>
                </a:solidFill>
              </a:rPr>
              <a:t> </a:t>
            </a:r>
            <a:br>
              <a:rPr lang="en-US" sz="2200" dirty="0">
                <a:solidFill>
                  <a:schemeClr val="accent2"/>
                </a:solidFill>
              </a:rPr>
            </a:br>
            <a:r>
              <a:rPr lang="en-US" sz="1800" dirty="0">
                <a:solidFill>
                  <a:schemeClr val="accent2"/>
                </a:solidFill>
              </a:rPr>
              <a:t>4.  </a:t>
            </a:r>
            <a:r>
              <a:rPr lang="en-US" sz="2200" dirty="0">
                <a:solidFill>
                  <a:schemeClr val="accent2"/>
                </a:solidFill>
              </a:rPr>
              <a:t>What are the key factors contributing to the completion of NREGA works, and are there any roadblocks to its success?</a:t>
            </a:r>
            <a:br>
              <a:rPr lang="en-US" sz="2200" dirty="0">
                <a:solidFill>
                  <a:schemeClr val="accent2"/>
                </a:solidFill>
              </a:rPr>
            </a:br>
            <a:br>
              <a:rPr lang="en-US" sz="2200" dirty="0">
                <a:solidFill>
                  <a:schemeClr val="accent2"/>
                </a:solidFill>
              </a:rPr>
            </a:br>
            <a:r>
              <a:rPr lang="en-US" sz="1800" dirty="0">
                <a:solidFill>
                  <a:schemeClr val="accent2"/>
                </a:solidFill>
              </a:rPr>
              <a:t> 5. </a:t>
            </a:r>
            <a:r>
              <a:rPr lang="en-US" sz="2200" dirty="0">
                <a:solidFill>
                  <a:schemeClr val="accent2"/>
                </a:solidFill>
              </a:rPr>
              <a:t>Can data-driven insights guide policymakers and administrators in optimizing the scheme's impact? </a:t>
            </a:r>
            <a:endParaRPr lang="en-IN" dirty="0">
              <a:solidFill>
                <a:schemeClr val="accent2"/>
              </a:solidFill>
            </a:endParaRPr>
          </a:p>
        </p:txBody>
      </p:sp>
    </p:spTree>
    <p:extLst>
      <p:ext uri="{BB962C8B-B14F-4D97-AF65-F5344CB8AC3E}">
        <p14:creationId xmlns:p14="http://schemas.microsoft.com/office/powerpoint/2010/main" val="2578660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D3E21B32-2C8B-4487-B68A-CCA3FDC3DC24}"/>
              </a:ext>
            </a:extLst>
          </p:cNvPr>
          <p:cNvSpPr/>
          <p:nvPr/>
        </p:nvSpPr>
        <p:spPr>
          <a:xfrm>
            <a:off x="144378" y="1318662"/>
            <a:ext cx="9823487" cy="4273616"/>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D9D8E1EA-8F08-4C6D-B3FB-2382FBBC93E0}"/>
              </a:ext>
            </a:extLst>
          </p:cNvPr>
          <p:cNvSpPr/>
          <p:nvPr/>
        </p:nvSpPr>
        <p:spPr>
          <a:xfrm>
            <a:off x="433136" y="5628373"/>
            <a:ext cx="9461635" cy="1073217"/>
          </a:xfrm>
          <a:prstGeom prst="roundRect">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eriod"/>
            </a:pPr>
            <a:r>
              <a:rPr lang="en-US" sz="1600" i="1" dirty="0">
                <a:solidFill>
                  <a:schemeClr val="accent2">
                    <a:lumMod val="50000"/>
                  </a:schemeClr>
                </a:solidFill>
                <a:effectLst/>
                <a:latin typeface="Segoe UI" panose="020B0502040204020203" pitchFamily="34" charset="0"/>
              </a:rPr>
              <a:t>Employment Provided Through NREGA was highest for UTTAR PRADESH, followed by MADHYA PRADESH and BIHAR.﻿﻿ ﻿﻿</a:t>
            </a:r>
          </a:p>
          <a:p>
            <a:pPr marL="342900" indent="-342900" algn="ctr">
              <a:buFont typeface="+mj-lt"/>
              <a:buAutoNum type="arabicPeriod"/>
            </a:pPr>
            <a:endParaRPr lang="en-US" sz="1600" i="1" dirty="0">
              <a:solidFill>
                <a:schemeClr val="accent2">
                  <a:lumMod val="50000"/>
                </a:schemeClr>
              </a:solidFill>
              <a:effectLst/>
              <a:latin typeface="Segoe UI" panose="020B0502040204020203" pitchFamily="34" charset="0"/>
            </a:endParaRPr>
          </a:p>
          <a:p>
            <a:pPr marL="342900" indent="-342900" algn="ctr">
              <a:buFont typeface="+mj-lt"/>
              <a:buAutoNum type="arabicPeriod"/>
            </a:pPr>
            <a:r>
              <a:rPr lang="en-US" sz="1600" i="1" dirty="0">
                <a:solidFill>
                  <a:schemeClr val="accent2">
                    <a:lumMod val="50000"/>
                  </a:schemeClr>
                </a:solidFill>
                <a:effectLst/>
                <a:latin typeface="Segoe UI" panose="020B0502040204020203" pitchFamily="34" charset="0"/>
              </a:rPr>
              <a:t> ﻿﻿UTTAR PRADESH accounted for 10.14% of Count of Employment Provided Through NREGA.﻿﻿ ﻿﻿</a:t>
            </a:r>
          </a:p>
        </p:txBody>
      </p:sp>
      <p:pic>
        <p:nvPicPr>
          <p:cNvPr id="4" name="Picture 3">
            <a:extLst>
              <a:ext uri="{FF2B5EF4-FFF2-40B4-BE49-F238E27FC236}">
                <a16:creationId xmlns:a16="http://schemas.microsoft.com/office/drawing/2014/main" id="{2FFC48EC-5E54-45F2-80E2-8C436BDFD3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608" y="1471462"/>
            <a:ext cx="9419081" cy="391507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Rectangle: Rounded Corners 5">
            <a:extLst>
              <a:ext uri="{FF2B5EF4-FFF2-40B4-BE49-F238E27FC236}">
                <a16:creationId xmlns:a16="http://schemas.microsoft.com/office/drawing/2014/main" id="{00FA88EA-BA6E-4C79-99A1-F92803265C71}"/>
              </a:ext>
            </a:extLst>
          </p:cNvPr>
          <p:cNvSpPr/>
          <p:nvPr/>
        </p:nvSpPr>
        <p:spPr>
          <a:xfrm>
            <a:off x="67376" y="164833"/>
            <a:ext cx="9336505" cy="8373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How effective is NREGA in providing employment opportunities to rural households?</a:t>
            </a:r>
            <a:endParaRPr lang="en-IN" b="1" dirty="0"/>
          </a:p>
        </p:txBody>
      </p:sp>
    </p:spTree>
    <p:extLst>
      <p:ext uri="{BB962C8B-B14F-4D97-AF65-F5344CB8AC3E}">
        <p14:creationId xmlns:p14="http://schemas.microsoft.com/office/powerpoint/2010/main" val="24622570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C52E5536-A767-47F6-AAA8-8ACDA4920DC3}"/>
              </a:ext>
            </a:extLst>
          </p:cNvPr>
          <p:cNvSpPr/>
          <p:nvPr/>
        </p:nvSpPr>
        <p:spPr>
          <a:xfrm>
            <a:off x="5496025" y="3152273"/>
            <a:ext cx="6545179" cy="35805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D7BE2868-E265-40CA-8579-70AC5FDD181D}"/>
              </a:ext>
            </a:extLst>
          </p:cNvPr>
          <p:cNvSpPr/>
          <p:nvPr/>
        </p:nvSpPr>
        <p:spPr>
          <a:xfrm>
            <a:off x="67377" y="125129"/>
            <a:ext cx="9365381" cy="4427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Are there regional disparities in the implementation and outcomes of the scheme?</a:t>
            </a:r>
            <a:endParaRPr lang="en-IN" dirty="0"/>
          </a:p>
        </p:txBody>
      </p:sp>
      <p:sp>
        <p:nvSpPr>
          <p:cNvPr id="3" name="Rectangle: Rounded Corners 2">
            <a:extLst>
              <a:ext uri="{FF2B5EF4-FFF2-40B4-BE49-F238E27FC236}">
                <a16:creationId xmlns:a16="http://schemas.microsoft.com/office/drawing/2014/main" id="{B4822F00-2203-4CC9-A6E9-1CA290840CA9}"/>
              </a:ext>
            </a:extLst>
          </p:cNvPr>
          <p:cNvSpPr/>
          <p:nvPr/>
        </p:nvSpPr>
        <p:spPr>
          <a:xfrm>
            <a:off x="-19251" y="721894"/>
            <a:ext cx="6545179" cy="358059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8F7B0146-3F06-4F48-93B3-618034EAC6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796" y="1357161"/>
            <a:ext cx="6269255" cy="2704699"/>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7" name="Rectangle: Rounded Corners 6">
            <a:extLst>
              <a:ext uri="{FF2B5EF4-FFF2-40B4-BE49-F238E27FC236}">
                <a16:creationId xmlns:a16="http://schemas.microsoft.com/office/drawing/2014/main" id="{B5044CF9-4D2E-40CE-882D-D4BC427349D6}"/>
              </a:ext>
            </a:extLst>
          </p:cNvPr>
          <p:cNvSpPr/>
          <p:nvPr/>
        </p:nvSpPr>
        <p:spPr>
          <a:xfrm>
            <a:off x="2038951" y="731518"/>
            <a:ext cx="2492943" cy="38501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accent2"/>
                </a:solidFill>
              </a:rPr>
              <a:t>Regional Disparity</a:t>
            </a:r>
          </a:p>
        </p:txBody>
      </p:sp>
      <p:pic>
        <p:nvPicPr>
          <p:cNvPr id="9" name="Picture 8">
            <a:extLst>
              <a:ext uri="{FF2B5EF4-FFF2-40B4-BE49-F238E27FC236}">
                <a16:creationId xmlns:a16="http://schemas.microsoft.com/office/drawing/2014/main" id="{4D35A1B0-4880-4032-B9BB-97452BB584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21154" y="3763479"/>
            <a:ext cx="6314173" cy="2791244"/>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10" name="Rectangle: Rounded Corners 9">
            <a:extLst>
              <a:ext uri="{FF2B5EF4-FFF2-40B4-BE49-F238E27FC236}">
                <a16:creationId xmlns:a16="http://schemas.microsoft.com/office/drawing/2014/main" id="{C215DAD9-1674-42B9-BD1C-48DD70F9D2AF}"/>
              </a:ext>
            </a:extLst>
          </p:cNvPr>
          <p:cNvSpPr/>
          <p:nvPr/>
        </p:nvSpPr>
        <p:spPr>
          <a:xfrm>
            <a:off x="7679355" y="3140241"/>
            <a:ext cx="2492943" cy="38501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accent2"/>
                </a:solidFill>
              </a:rPr>
              <a:t>Scheme Outcome</a:t>
            </a:r>
          </a:p>
        </p:txBody>
      </p:sp>
      <p:pic>
        <p:nvPicPr>
          <p:cNvPr id="13" name="Picture 12">
            <a:extLst>
              <a:ext uri="{FF2B5EF4-FFF2-40B4-BE49-F238E27FC236}">
                <a16:creationId xmlns:a16="http://schemas.microsoft.com/office/drawing/2014/main" id="{A1EDD5B3-A925-4E46-BCD2-771C512990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21154" y="3775511"/>
            <a:ext cx="6314173" cy="2791244"/>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14" name="Rectangle: Rounded Corners 13">
            <a:extLst>
              <a:ext uri="{FF2B5EF4-FFF2-40B4-BE49-F238E27FC236}">
                <a16:creationId xmlns:a16="http://schemas.microsoft.com/office/drawing/2014/main" id="{CD799527-6816-495F-9130-B20C293343F2}"/>
              </a:ext>
            </a:extLst>
          </p:cNvPr>
          <p:cNvSpPr/>
          <p:nvPr/>
        </p:nvSpPr>
        <p:spPr>
          <a:xfrm>
            <a:off x="7679355" y="3152273"/>
            <a:ext cx="2492943" cy="38501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accent2"/>
                </a:solidFill>
              </a:rPr>
              <a:t>Scheme Outcome</a:t>
            </a:r>
          </a:p>
        </p:txBody>
      </p:sp>
      <p:sp>
        <p:nvSpPr>
          <p:cNvPr id="15" name="Rectangle: Top Corners Snipped 14">
            <a:extLst>
              <a:ext uri="{FF2B5EF4-FFF2-40B4-BE49-F238E27FC236}">
                <a16:creationId xmlns:a16="http://schemas.microsoft.com/office/drawing/2014/main" id="{1964CAB9-290F-42AF-AB7B-0EAB8FF83090}"/>
              </a:ext>
            </a:extLst>
          </p:cNvPr>
          <p:cNvSpPr/>
          <p:nvPr/>
        </p:nvSpPr>
        <p:spPr>
          <a:xfrm>
            <a:off x="6833936" y="981777"/>
            <a:ext cx="2492943" cy="625642"/>
          </a:xfrm>
          <a:prstGeom prst="snip2SameRect">
            <a:avLst/>
          </a:prstGeom>
          <a:solidFill>
            <a:schemeClr val="accent1">
              <a:alpha val="4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accent6">
                    <a:lumMod val="50000"/>
                  </a:schemeClr>
                </a:solidFill>
              </a:rPr>
              <a:t>2Bn</a:t>
            </a:r>
          </a:p>
          <a:p>
            <a:pPr algn="ctr"/>
            <a:r>
              <a:rPr lang="en-IN" sz="1000" b="1" dirty="0">
                <a:solidFill>
                  <a:schemeClr val="accent2"/>
                </a:solidFill>
              </a:rPr>
              <a:t>Was the Budget Approved</a:t>
            </a:r>
          </a:p>
        </p:txBody>
      </p:sp>
      <p:sp>
        <p:nvSpPr>
          <p:cNvPr id="16" name="Rectangle: Top Corners Snipped 15">
            <a:extLst>
              <a:ext uri="{FF2B5EF4-FFF2-40B4-BE49-F238E27FC236}">
                <a16:creationId xmlns:a16="http://schemas.microsoft.com/office/drawing/2014/main" id="{425CE03A-D414-4F95-9DBA-D82DD34A8A63}"/>
              </a:ext>
            </a:extLst>
          </p:cNvPr>
          <p:cNvSpPr/>
          <p:nvPr/>
        </p:nvSpPr>
        <p:spPr>
          <a:xfrm>
            <a:off x="6833936" y="2112745"/>
            <a:ext cx="2492942" cy="625642"/>
          </a:xfrm>
          <a:prstGeom prst="snip2Same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t>5.47M</a:t>
            </a:r>
          </a:p>
          <a:p>
            <a:pPr algn="ctr"/>
            <a:r>
              <a:rPr lang="en-IN" sz="1200" dirty="0"/>
              <a:t>Was the Total Exp.</a:t>
            </a:r>
          </a:p>
        </p:txBody>
      </p:sp>
      <p:pic>
        <p:nvPicPr>
          <p:cNvPr id="18" name="Picture 17">
            <a:extLst>
              <a:ext uri="{FF2B5EF4-FFF2-40B4-BE49-F238E27FC236}">
                <a16:creationId xmlns:a16="http://schemas.microsoft.com/office/drawing/2014/main" id="{2079B39C-C0D6-4D70-91C1-B1EAC70A4E2F}"/>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7891109" y="1670784"/>
            <a:ext cx="378595" cy="378595"/>
          </a:xfrm>
          <a:prstGeom prst="rect">
            <a:avLst/>
          </a:prstGeom>
          <a:solidFill>
            <a:schemeClr val="accent2">
              <a:lumMod val="20000"/>
              <a:lumOff val="80000"/>
            </a:schemeClr>
          </a:solidFill>
        </p:spPr>
      </p:pic>
      <p:sp>
        <p:nvSpPr>
          <p:cNvPr id="19" name="Rectangle: Rounded Corners 18">
            <a:extLst>
              <a:ext uri="{FF2B5EF4-FFF2-40B4-BE49-F238E27FC236}">
                <a16:creationId xmlns:a16="http://schemas.microsoft.com/office/drawing/2014/main" id="{EC0BEECC-1A6A-4382-9692-CD34ECB5ED6C}"/>
              </a:ext>
            </a:extLst>
          </p:cNvPr>
          <p:cNvSpPr/>
          <p:nvPr/>
        </p:nvSpPr>
        <p:spPr>
          <a:xfrm>
            <a:off x="522973" y="4692316"/>
            <a:ext cx="4600876" cy="1617045"/>
          </a:xfrm>
          <a:prstGeom prst="roundRect">
            <a:avLst/>
          </a:prstGeom>
          <a:solidFill>
            <a:schemeClr val="accent1">
              <a:alpha val="4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i="0" dirty="0">
                <a:solidFill>
                  <a:srgbClr val="070F25"/>
                </a:solidFill>
                <a:effectLst/>
                <a:latin typeface="Segoe UI Light" panose="020B0502040204020203" pitchFamily="34" charset="0"/>
              </a:rPr>
              <a:t>Approved Labour Budget and Total Exp. </a:t>
            </a:r>
            <a:r>
              <a:rPr lang="en-US" dirty="0">
                <a:solidFill>
                  <a:srgbClr val="070F25"/>
                </a:solidFill>
                <a:latin typeface="Segoe UI Light" panose="020B0502040204020203" pitchFamily="34" charset="0"/>
              </a:rPr>
              <a:t>Are </a:t>
            </a:r>
            <a:r>
              <a:rPr lang="en-US" b="0" i="0" dirty="0">
                <a:solidFill>
                  <a:srgbClr val="070F25"/>
                </a:solidFill>
                <a:effectLst/>
                <a:latin typeface="Segoe UI Light" panose="020B0502040204020203" pitchFamily="34" charset="0"/>
              </a:rPr>
              <a:t>positively correlated with each other. As a result more workers got active during this scheme.</a:t>
            </a:r>
            <a:endParaRPr lang="en-IN" dirty="0"/>
          </a:p>
        </p:txBody>
      </p:sp>
    </p:spTree>
    <p:extLst>
      <p:ext uri="{BB962C8B-B14F-4D97-AF65-F5344CB8AC3E}">
        <p14:creationId xmlns:p14="http://schemas.microsoft.com/office/powerpoint/2010/main" val="1346777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E36B17A4-CCF4-41F1-A327-54D7572F64E6}"/>
              </a:ext>
            </a:extLst>
          </p:cNvPr>
          <p:cNvSpPr/>
          <p:nvPr/>
        </p:nvSpPr>
        <p:spPr>
          <a:xfrm>
            <a:off x="67377" y="972152"/>
            <a:ext cx="4889634" cy="26175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6B4A22B2-4CDD-4382-92E9-5E2F1DF45A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255" y="1164657"/>
            <a:ext cx="4668252" cy="226434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Rectangle: Rounded Corners 1">
            <a:extLst>
              <a:ext uri="{FF2B5EF4-FFF2-40B4-BE49-F238E27FC236}">
                <a16:creationId xmlns:a16="http://schemas.microsoft.com/office/drawing/2014/main" id="{D8DC3AE7-6B78-4883-935E-AC846772A683}"/>
              </a:ext>
            </a:extLst>
          </p:cNvPr>
          <p:cNvSpPr/>
          <p:nvPr/>
        </p:nvSpPr>
        <p:spPr>
          <a:xfrm>
            <a:off x="67377" y="86627"/>
            <a:ext cx="9365381" cy="7507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t>What is the utilization of the allocated budget, and how does it correlate with employment generation?</a:t>
            </a:r>
            <a:endParaRPr lang="en-IN" sz="1600" b="1" dirty="0"/>
          </a:p>
        </p:txBody>
      </p:sp>
      <p:sp>
        <p:nvSpPr>
          <p:cNvPr id="3" name="Rectangle: Rounded Corners 2">
            <a:extLst>
              <a:ext uri="{FF2B5EF4-FFF2-40B4-BE49-F238E27FC236}">
                <a16:creationId xmlns:a16="http://schemas.microsoft.com/office/drawing/2014/main" id="{AEB1EADA-1DB5-4579-8A9C-FE465AEA40ED}"/>
              </a:ext>
            </a:extLst>
          </p:cNvPr>
          <p:cNvSpPr/>
          <p:nvPr/>
        </p:nvSpPr>
        <p:spPr>
          <a:xfrm>
            <a:off x="365760" y="3724486"/>
            <a:ext cx="10279781" cy="3046888"/>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rgbClr val="252423"/>
              </a:solidFill>
              <a:latin typeface="Segoe UI" panose="020B0502040204020203" pitchFamily="34" charset="0"/>
            </a:endParaRPr>
          </a:p>
          <a:p>
            <a:pPr algn="ctr"/>
            <a:r>
              <a:rPr lang="en-US" sz="1100" b="1" i="0" u="sng" dirty="0">
                <a:solidFill>
                  <a:schemeClr val="accent2">
                    <a:lumMod val="50000"/>
                  </a:schemeClr>
                </a:solidFill>
                <a:effectLst/>
                <a:latin typeface="Segoe UI" panose="020B0502040204020203" pitchFamily="34" charset="0"/>
              </a:rPr>
              <a:t>UTILIZATION OF BUDGET:</a:t>
            </a:r>
          </a:p>
          <a:p>
            <a:pPr algn="ctr"/>
            <a:endParaRPr lang="en-US" sz="1100" dirty="0">
              <a:solidFill>
                <a:srgbClr val="252423"/>
              </a:solidFill>
              <a:latin typeface="Segoe UI" panose="020B0502040204020203" pitchFamily="34" charset="0"/>
            </a:endParaRPr>
          </a:p>
          <a:p>
            <a:pPr algn="ctr"/>
            <a:r>
              <a:rPr lang="en-US" sz="1100" b="0" i="0" dirty="0">
                <a:solidFill>
                  <a:srgbClr val="252423"/>
                </a:solidFill>
                <a:effectLst/>
                <a:latin typeface="Segoe UI" panose="020B0502040204020203" pitchFamily="34" charset="0"/>
              </a:rPr>
              <a:t>The budget was utilized in a significant allocation which shows the disparity as well that can be analyzed from the given chart. Moreover a brief detail has been provided below:</a:t>
            </a:r>
          </a:p>
          <a:p>
            <a:endParaRPr lang="en-US" sz="1100" dirty="0">
              <a:solidFill>
                <a:srgbClr val="252423"/>
              </a:solidFill>
              <a:latin typeface="Segoe UI" panose="020B0502040204020203" pitchFamily="34" charset="0"/>
            </a:endParaRPr>
          </a:p>
          <a:p>
            <a:pPr marL="514350" indent="-514350">
              <a:buFont typeface="+mj-lt"/>
              <a:buAutoNum type="arabicPeriod"/>
            </a:pPr>
            <a:r>
              <a:rPr lang="en-US" sz="1100" b="0" i="0" dirty="0">
                <a:solidFill>
                  <a:srgbClr val="252423"/>
                </a:solidFill>
                <a:effectLst/>
                <a:latin typeface="Segoe UI" panose="020B0502040204020203" pitchFamily="34" charset="0"/>
              </a:rPr>
              <a:t>At 215000000, ANDHRA PRADESH had the highest Approved Labour Budget followed by UTTAR PRADESH and MADHYA PRADESH and was Infinity higher than WEST BENGAL, which had the lowest Approved Labour Budget at 0.﻿﻿</a:t>
            </a:r>
          </a:p>
          <a:p>
            <a:pPr marL="514350" indent="-514350">
              <a:buFont typeface="+mj-lt"/>
              <a:buAutoNum type="arabicPeriod"/>
            </a:pPr>
            <a:endParaRPr lang="en-US" sz="1100" b="0" i="0" dirty="0">
              <a:solidFill>
                <a:srgbClr val="252423"/>
              </a:solidFill>
              <a:effectLst/>
              <a:latin typeface="Segoe UI" panose="020B0502040204020203" pitchFamily="34" charset="0"/>
            </a:endParaRPr>
          </a:p>
          <a:p>
            <a:pPr marL="514350" indent="-514350">
              <a:buFont typeface="+mj-lt"/>
              <a:buAutoNum type="arabicPeriod"/>
            </a:pPr>
            <a:r>
              <a:rPr lang="en-US" sz="1100" b="0" i="0" dirty="0">
                <a:solidFill>
                  <a:srgbClr val="252423"/>
                </a:solidFill>
                <a:effectLst/>
                <a:latin typeface="Segoe UI" panose="020B0502040204020203" pitchFamily="34" charset="0"/>
              </a:rPr>
              <a:t>﻿﻿ ﻿﻿ANDHRA PRADESH accounted for 9.74% of Approved Labour Budget.﻿﻿ ﻿﻿ ﻿﻿Across all 34 state name, Approved Labour Budget ranged from 0 to 215000000.﻿﻿ ﻿﻿ ﻿</a:t>
            </a:r>
          </a:p>
          <a:p>
            <a:pPr algn="ctr"/>
            <a:endParaRPr lang="en-IN" sz="1100" b="1" u="sng" dirty="0">
              <a:solidFill>
                <a:schemeClr val="accent2">
                  <a:lumMod val="50000"/>
                </a:schemeClr>
              </a:solidFill>
            </a:endParaRPr>
          </a:p>
          <a:p>
            <a:pPr algn="ctr"/>
            <a:r>
              <a:rPr lang="en-IN" sz="1100" b="1" u="sng" dirty="0">
                <a:solidFill>
                  <a:schemeClr val="accent2">
                    <a:lumMod val="50000"/>
                  </a:schemeClr>
                </a:solidFill>
              </a:rPr>
              <a:t>CORRELATION WITH EMPLOYMENT GENERATION</a:t>
            </a:r>
          </a:p>
          <a:p>
            <a:pPr algn="ctr"/>
            <a:endParaRPr lang="en-IN" sz="1100" b="1" u="sng" dirty="0">
              <a:solidFill>
                <a:schemeClr val="accent2">
                  <a:lumMod val="50000"/>
                </a:schemeClr>
              </a:solidFill>
            </a:endParaRPr>
          </a:p>
          <a:p>
            <a:pPr algn="ctr"/>
            <a:r>
              <a:rPr lang="en-IN" sz="1100" dirty="0">
                <a:solidFill>
                  <a:schemeClr val="tx1">
                    <a:lumMod val="85000"/>
                    <a:lumOff val="15000"/>
                  </a:schemeClr>
                </a:solidFill>
              </a:rPr>
              <a:t>Despite being the  higher budget approved in Andhra Pradesh and higher employment provided to Uttar Pradesh, </a:t>
            </a:r>
          </a:p>
          <a:p>
            <a:pPr algn="ctr"/>
            <a:r>
              <a:rPr lang="en-US" sz="1100" b="0" i="0" dirty="0">
                <a:solidFill>
                  <a:schemeClr val="tx1">
                    <a:lumMod val="85000"/>
                    <a:lumOff val="15000"/>
                  </a:schemeClr>
                </a:solidFill>
                <a:effectLst/>
                <a:latin typeface="Segoe UI" panose="020B0502040204020203" pitchFamily="34" charset="0"/>
              </a:rPr>
              <a:t>﻿Average of Employment Provided Through NREGA and Sum of Average days of employment provided per </a:t>
            </a:r>
            <a:r>
              <a:rPr lang="en-US" sz="1100" b="0" i="0" dirty="0">
                <a:solidFill>
                  <a:srgbClr val="252423"/>
                </a:solidFill>
                <a:effectLst/>
                <a:latin typeface="Segoe UI" panose="020B0502040204020203" pitchFamily="34" charset="0"/>
              </a:rPr>
              <a:t>Household diverged the most when the state name was MIZORAM, when Average of Employment Provided Through NREGA were 11244 higher than Sum of Average days of employment provided per Household.</a:t>
            </a:r>
            <a:endParaRPr lang="en-US" sz="1100" dirty="0">
              <a:solidFill>
                <a:srgbClr val="252423"/>
              </a:solidFill>
              <a:latin typeface="Segoe UI" panose="020B0502040204020203" pitchFamily="34" charset="0"/>
            </a:endParaRPr>
          </a:p>
          <a:p>
            <a:pPr algn="ctr"/>
            <a:endParaRPr lang="en-US" sz="1100" b="0" i="0" dirty="0">
              <a:solidFill>
                <a:srgbClr val="252423"/>
              </a:solidFill>
              <a:effectLst/>
              <a:latin typeface="Segoe UI" panose="020B0502040204020203" pitchFamily="34" charset="0"/>
            </a:endParaRPr>
          </a:p>
        </p:txBody>
      </p:sp>
      <p:sp>
        <p:nvSpPr>
          <p:cNvPr id="9" name="Rectangle: Rounded Corners 8">
            <a:extLst>
              <a:ext uri="{FF2B5EF4-FFF2-40B4-BE49-F238E27FC236}">
                <a16:creationId xmlns:a16="http://schemas.microsoft.com/office/drawing/2014/main" id="{263F0226-4972-4C61-A0E7-AE9921F8F723}"/>
              </a:ext>
            </a:extLst>
          </p:cNvPr>
          <p:cNvSpPr/>
          <p:nvPr/>
        </p:nvSpPr>
        <p:spPr>
          <a:xfrm>
            <a:off x="5062889" y="972151"/>
            <a:ext cx="4756486" cy="26175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Picture 10">
            <a:extLst>
              <a:ext uri="{FF2B5EF4-FFF2-40B4-BE49-F238E27FC236}">
                <a16:creationId xmlns:a16="http://schemas.microsoft.com/office/drawing/2014/main" id="{46F6DF57-B72D-44C5-827B-C4723FCFC2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0476" y="1164657"/>
            <a:ext cx="4559080" cy="226434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109049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ADD4C960-DB52-41D0-839A-8E649295C34D}"/>
              </a:ext>
            </a:extLst>
          </p:cNvPr>
          <p:cNvSpPr/>
          <p:nvPr/>
        </p:nvSpPr>
        <p:spPr>
          <a:xfrm>
            <a:off x="86627" y="134754"/>
            <a:ext cx="9365381" cy="789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rPr>
              <a:t>What are the key factors contributing to the completion of NREGA works, and are there any roadblocks to its success?</a:t>
            </a:r>
            <a:endParaRPr lang="en-IN" sz="2000" dirty="0">
              <a:solidFill>
                <a:schemeClr val="bg1"/>
              </a:solidFill>
            </a:endParaRPr>
          </a:p>
        </p:txBody>
      </p:sp>
      <p:sp>
        <p:nvSpPr>
          <p:cNvPr id="5" name="Rectangle: Rounded Corners 4">
            <a:extLst>
              <a:ext uri="{FF2B5EF4-FFF2-40B4-BE49-F238E27FC236}">
                <a16:creationId xmlns:a16="http://schemas.microsoft.com/office/drawing/2014/main" id="{4811F176-73BE-42F6-BCCA-86F05364B192}"/>
              </a:ext>
            </a:extLst>
          </p:cNvPr>
          <p:cNvSpPr/>
          <p:nvPr/>
        </p:nvSpPr>
        <p:spPr>
          <a:xfrm>
            <a:off x="240536" y="1134756"/>
            <a:ext cx="6296066" cy="26888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u="sng" dirty="0"/>
          </a:p>
          <a:p>
            <a:pPr algn="ctr"/>
            <a:endParaRPr lang="en-IN" b="1" u="sng" dirty="0"/>
          </a:p>
          <a:p>
            <a:pPr algn="ctr"/>
            <a:endParaRPr lang="en-IN" b="1" u="sng" dirty="0"/>
          </a:p>
          <a:p>
            <a:pPr algn="ctr"/>
            <a:endParaRPr lang="en-IN" b="1" u="sng" dirty="0">
              <a:solidFill>
                <a:schemeClr val="accent2">
                  <a:lumMod val="50000"/>
                </a:schemeClr>
              </a:solidFill>
            </a:endParaRPr>
          </a:p>
          <a:p>
            <a:pPr algn="ctr"/>
            <a:endParaRPr lang="en-IN" b="1" u="sng" dirty="0">
              <a:solidFill>
                <a:schemeClr val="accent2">
                  <a:lumMod val="50000"/>
                </a:schemeClr>
              </a:solidFill>
            </a:endParaRPr>
          </a:p>
          <a:p>
            <a:pPr algn="ctr"/>
            <a:endParaRPr lang="en-IN" b="1" u="sng" dirty="0">
              <a:solidFill>
                <a:schemeClr val="accent2">
                  <a:lumMod val="50000"/>
                </a:schemeClr>
              </a:solidFill>
            </a:endParaRPr>
          </a:p>
          <a:p>
            <a:pPr algn="ctr"/>
            <a:endParaRPr lang="en-IN" b="1" u="sng" dirty="0">
              <a:solidFill>
                <a:schemeClr val="accent2">
                  <a:lumMod val="50000"/>
                </a:schemeClr>
              </a:solidFill>
            </a:endParaRPr>
          </a:p>
          <a:p>
            <a:pPr algn="ctr"/>
            <a:endParaRPr lang="en-IN" b="1" u="sng" dirty="0">
              <a:solidFill>
                <a:schemeClr val="accent2">
                  <a:lumMod val="50000"/>
                </a:schemeClr>
              </a:solidFill>
            </a:endParaRPr>
          </a:p>
          <a:p>
            <a:pPr algn="ctr"/>
            <a:r>
              <a:rPr lang="en-IN" b="1" u="sng" dirty="0">
                <a:solidFill>
                  <a:schemeClr val="accent2">
                    <a:lumMod val="50000"/>
                  </a:schemeClr>
                </a:solidFill>
              </a:rPr>
              <a:t>CONTRIBUTING KEY FACTORS ARE:</a:t>
            </a:r>
          </a:p>
          <a:p>
            <a:pPr marL="285750" indent="-285750" algn="ctr">
              <a:buFont typeface="Arial" panose="020B0604020202020204" pitchFamily="34" charset="0"/>
              <a:buChar char="•"/>
            </a:pPr>
            <a:endParaRPr lang="en-IN" b="1" u="sng" dirty="0"/>
          </a:p>
          <a:p>
            <a:pPr marL="285750" indent="-285750" algn="ctr">
              <a:buFont typeface="Arial" panose="020B0604020202020204" pitchFamily="34" charset="0"/>
              <a:buChar char="•"/>
            </a:pPr>
            <a:r>
              <a:rPr lang="en-IN" sz="1600" dirty="0">
                <a:solidFill>
                  <a:schemeClr val="accent2">
                    <a:lumMod val="50000"/>
                  </a:schemeClr>
                </a:solidFill>
              </a:rPr>
              <a:t>Active Job Cards and Workers.</a:t>
            </a:r>
          </a:p>
          <a:p>
            <a:pPr algn="ctr"/>
            <a:endParaRPr lang="en-IN" sz="1600" dirty="0">
              <a:solidFill>
                <a:schemeClr val="accent2">
                  <a:lumMod val="50000"/>
                </a:schemeClr>
              </a:solidFill>
            </a:endParaRPr>
          </a:p>
          <a:p>
            <a:pPr marL="285750" indent="-285750" algn="ctr">
              <a:buFont typeface="Arial" panose="020B0604020202020204" pitchFamily="34" charset="0"/>
              <a:buChar char="•"/>
            </a:pPr>
            <a:r>
              <a:rPr lang="en-IN" sz="1600" dirty="0">
                <a:solidFill>
                  <a:schemeClr val="accent2">
                    <a:lumMod val="50000"/>
                  </a:schemeClr>
                </a:solidFill>
              </a:rPr>
              <a:t>Engagement of SC’S, ST’S and Women.</a:t>
            </a:r>
          </a:p>
          <a:p>
            <a:pPr algn="ctr"/>
            <a:endParaRPr lang="en-IN" sz="1600" dirty="0">
              <a:solidFill>
                <a:schemeClr val="accent2">
                  <a:lumMod val="50000"/>
                </a:schemeClr>
              </a:solidFill>
            </a:endParaRPr>
          </a:p>
          <a:p>
            <a:pPr marL="285750" indent="-285750" algn="ctr">
              <a:buFont typeface="Arial" panose="020B0604020202020204" pitchFamily="34" charset="0"/>
              <a:buChar char="•"/>
            </a:pPr>
            <a:r>
              <a:rPr lang="en-IN" sz="1600" dirty="0">
                <a:solidFill>
                  <a:schemeClr val="accent2">
                    <a:lumMod val="50000"/>
                  </a:schemeClr>
                </a:solidFill>
              </a:rPr>
              <a:t>Expenditure on Agriculture and it’s allied work.</a:t>
            </a:r>
          </a:p>
          <a:p>
            <a:pPr algn="ctr"/>
            <a:endParaRPr lang="en-IN" sz="1600" dirty="0">
              <a:solidFill>
                <a:schemeClr val="accent2">
                  <a:lumMod val="50000"/>
                </a:schemeClr>
              </a:solidFill>
            </a:endParaRPr>
          </a:p>
          <a:p>
            <a:pPr marL="285750" indent="-285750" algn="ctr">
              <a:buFont typeface="Arial" panose="020B0604020202020204" pitchFamily="34" charset="0"/>
              <a:buChar char="•"/>
            </a:pPr>
            <a:endParaRPr lang="en-IN" sz="1600" dirty="0">
              <a:solidFill>
                <a:schemeClr val="accent2">
                  <a:lumMod val="50000"/>
                </a:schemeClr>
              </a:solidFill>
            </a:endParaRPr>
          </a:p>
          <a:p>
            <a:pPr algn="ctr"/>
            <a:endParaRPr lang="en-IN" dirty="0"/>
          </a:p>
          <a:p>
            <a:pPr algn="ctr"/>
            <a:endParaRPr lang="en-IN" dirty="0"/>
          </a:p>
          <a:p>
            <a:pPr algn="ctr"/>
            <a:endParaRPr lang="en-IN" dirty="0"/>
          </a:p>
          <a:p>
            <a:pPr algn="ctr"/>
            <a:endParaRPr lang="en-IN" dirty="0"/>
          </a:p>
          <a:p>
            <a:pPr algn="ctr"/>
            <a:endParaRPr lang="en-IN" dirty="0"/>
          </a:p>
          <a:p>
            <a:pPr algn="ctr"/>
            <a:endParaRPr lang="en-IN" dirty="0"/>
          </a:p>
          <a:p>
            <a:pPr algn="ctr"/>
            <a:endParaRPr lang="en-IN" dirty="0"/>
          </a:p>
          <a:p>
            <a:pPr algn="ctr"/>
            <a:endParaRPr lang="en-IN" dirty="0"/>
          </a:p>
        </p:txBody>
      </p:sp>
      <p:sp>
        <p:nvSpPr>
          <p:cNvPr id="7" name="Rectangle: Rounded Corners 6">
            <a:extLst>
              <a:ext uri="{FF2B5EF4-FFF2-40B4-BE49-F238E27FC236}">
                <a16:creationId xmlns:a16="http://schemas.microsoft.com/office/drawing/2014/main" id="{8E903A69-5A56-458D-84FE-A6142EEF4D16}"/>
              </a:ext>
            </a:extLst>
          </p:cNvPr>
          <p:cNvSpPr/>
          <p:nvPr/>
        </p:nvSpPr>
        <p:spPr>
          <a:xfrm>
            <a:off x="4350810" y="4034366"/>
            <a:ext cx="6296066" cy="26888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1" u="sng" dirty="0">
              <a:solidFill>
                <a:schemeClr val="accent2">
                  <a:lumMod val="50000"/>
                </a:schemeClr>
              </a:solidFill>
            </a:endParaRPr>
          </a:p>
          <a:p>
            <a:pPr algn="ctr"/>
            <a:endParaRPr lang="en-IN" b="1" u="sng" dirty="0">
              <a:solidFill>
                <a:schemeClr val="accent2">
                  <a:lumMod val="50000"/>
                </a:schemeClr>
              </a:solidFill>
            </a:endParaRPr>
          </a:p>
          <a:p>
            <a:pPr algn="ctr"/>
            <a:endParaRPr lang="en-IN" b="1" u="sng" dirty="0">
              <a:solidFill>
                <a:schemeClr val="accent2">
                  <a:lumMod val="50000"/>
                </a:schemeClr>
              </a:solidFill>
            </a:endParaRPr>
          </a:p>
          <a:p>
            <a:pPr algn="ctr"/>
            <a:endParaRPr lang="en-IN" b="1" u="sng" dirty="0">
              <a:solidFill>
                <a:schemeClr val="accent2">
                  <a:lumMod val="50000"/>
                </a:schemeClr>
              </a:solidFill>
            </a:endParaRPr>
          </a:p>
          <a:p>
            <a:pPr algn="ctr"/>
            <a:endParaRPr lang="en-IN" b="1" u="sng" dirty="0">
              <a:solidFill>
                <a:schemeClr val="accent2">
                  <a:lumMod val="50000"/>
                </a:schemeClr>
              </a:solidFill>
            </a:endParaRPr>
          </a:p>
          <a:p>
            <a:pPr algn="ctr"/>
            <a:endParaRPr lang="en-IN" b="1" u="sng" dirty="0">
              <a:solidFill>
                <a:schemeClr val="accent2">
                  <a:lumMod val="50000"/>
                </a:schemeClr>
              </a:solidFill>
            </a:endParaRPr>
          </a:p>
          <a:p>
            <a:pPr algn="ctr"/>
            <a:endParaRPr lang="en-IN" b="1" u="sng" dirty="0">
              <a:solidFill>
                <a:schemeClr val="accent2">
                  <a:lumMod val="50000"/>
                </a:schemeClr>
              </a:solidFill>
            </a:endParaRPr>
          </a:p>
          <a:p>
            <a:pPr algn="ctr"/>
            <a:endParaRPr lang="en-IN" b="1" u="sng" dirty="0">
              <a:solidFill>
                <a:schemeClr val="accent2">
                  <a:lumMod val="50000"/>
                </a:schemeClr>
              </a:solidFill>
            </a:endParaRPr>
          </a:p>
          <a:p>
            <a:pPr algn="ctr"/>
            <a:r>
              <a:rPr lang="en-IN" b="1" u="sng" dirty="0">
                <a:solidFill>
                  <a:schemeClr val="accent2">
                    <a:lumMod val="50000"/>
                  </a:schemeClr>
                </a:solidFill>
              </a:rPr>
              <a:t>ROADBLOCKS </a:t>
            </a:r>
          </a:p>
          <a:p>
            <a:pPr algn="ctr"/>
            <a:endParaRPr lang="en-IN" b="1" u="sng" dirty="0">
              <a:solidFill>
                <a:schemeClr val="accent2">
                  <a:lumMod val="50000"/>
                </a:schemeClr>
              </a:solidFill>
            </a:endParaRPr>
          </a:p>
          <a:p>
            <a:pPr marL="285750" indent="-285750" algn="ctr">
              <a:buFont typeface="Arial" panose="020B0604020202020204" pitchFamily="34" charset="0"/>
              <a:buChar char="•"/>
            </a:pPr>
            <a:r>
              <a:rPr lang="en-IN" dirty="0">
                <a:solidFill>
                  <a:schemeClr val="accent2">
                    <a:lumMod val="50000"/>
                  </a:schemeClr>
                </a:solidFill>
              </a:rPr>
              <a:t>Distribution of funds to Gram Panchayat.</a:t>
            </a:r>
          </a:p>
          <a:p>
            <a:pPr marL="285750" indent="-285750" algn="ctr">
              <a:buFont typeface="Arial" panose="020B0604020202020204" pitchFamily="34" charset="0"/>
              <a:buChar char="•"/>
            </a:pPr>
            <a:endParaRPr lang="en-IN" dirty="0">
              <a:solidFill>
                <a:schemeClr val="accent2">
                  <a:lumMod val="50000"/>
                </a:schemeClr>
              </a:solidFill>
            </a:endParaRPr>
          </a:p>
          <a:p>
            <a:pPr marL="285750" indent="-285750" algn="ctr">
              <a:buFont typeface="Arial" panose="020B0604020202020204" pitchFamily="34" charset="0"/>
              <a:buChar char="•"/>
            </a:pPr>
            <a:r>
              <a:rPr lang="en-IN" dirty="0">
                <a:solidFill>
                  <a:schemeClr val="accent2">
                    <a:lumMod val="50000"/>
                  </a:schemeClr>
                </a:solidFill>
              </a:rPr>
              <a:t>Coordination with differently abled person.</a:t>
            </a:r>
          </a:p>
          <a:p>
            <a:pPr marL="285750" indent="-285750" algn="ctr">
              <a:buFont typeface="Arial" panose="020B0604020202020204" pitchFamily="34" charset="0"/>
              <a:buChar char="•"/>
            </a:pPr>
            <a:endParaRPr lang="en-IN" dirty="0">
              <a:solidFill>
                <a:schemeClr val="accent2">
                  <a:lumMod val="50000"/>
                </a:schemeClr>
              </a:solidFill>
            </a:endParaRPr>
          </a:p>
          <a:p>
            <a:pPr marL="285750" indent="-285750" algn="ctr">
              <a:buFont typeface="Arial" panose="020B0604020202020204" pitchFamily="34" charset="0"/>
              <a:buChar char="•"/>
            </a:pPr>
            <a:r>
              <a:rPr lang="en-IN" dirty="0">
                <a:solidFill>
                  <a:schemeClr val="accent2">
                    <a:lumMod val="50000"/>
                  </a:schemeClr>
                </a:solidFill>
              </a:rPr>
              <a:t>Allocation of Budget to the regional area with respect to the challenges. </a:t>
            </a:r>
          </a:p>
          <a:p>
            <a:pPr algn="ctr"/>
            <a:endParaRPr lang="en-IN" b="1" u="sng" dirty="0"/>
          </a:p>
          <a:p>
            <a:pPr algn="ctr"/>
            <a:endParaRPr lang="en-IN" b="1" u="sng" dirty="0"/>
          </a:p>
          <a:p>
            <a:pPr algn="ctr"/>
            <a:endParaRPr lang="en-IN" b="1" u="sng" dirty="0"/>
          </a:p>
          <a:p>
            <a:pPr algn="ctr"/>
            <a:endParaRPr lang="en-IN" b="1" u="sng" dirty="0"/>
          </a:p>
          <a:p>
            <a:pPr algn="ctr"/>
            <a:endParaRPr lang="en-IN" b="1" u="sng" dirty="0"/>
          </a:p>
          <a:p>
            <a:pPr algn="ctr"/>
            <a:endParaRPr lang="en-IN" b="1" u="sng" dirty="0"/>
          </a:p>
          <a:p>
            <a:pPr algn="ctr"/>
            <a:endParaRPr lang="en-IN" b="1" u="sng" dirty="0"/>
          </a:p>
          <a:p>
            <a:pPr algn="ctr"/>
            <a:endParaRPr lang="en-IN" b="1" u="sng" dirty="0"/>
          </a:p>
        </p:txBody>
      </p:sp>
    </p:spTree>
    <p:extLst>
      <p:ext uri="{BB962C8B-B14F-4D97-AF65-F5344CB8AC3E}">
        <p14:creationId xmlns:p14="http://schemas.microsoft.com/office/powerpoint/2010/main" val="94870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F7235761-1902-4157-8892-C87DF3CCC336}"/>
              </a:ext>
            </a:extLst>
          </p:cNvPr>
          <p:cNvSpPr/>
          <p:nvPr/>
        </p:nvSpPr>
        <p:spPr>
          <a:xfrm>
            <a:off x="126749" y="162962"/>
            <a:ext cx="9352229" cy="8148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 </a:t>
            </a:r>
            <a:r>
              <a:rPr lang="en-US" sz="1800" b="1" dirty="0">
                <a:solidFill>
                  <a:schemeClr val="bg1"/>
                </a:solidFill>
              </a:rPr>
              <a:t>Can data-driven insights guide policymakers and administrators in optimizing the scheme's impact?</a:t>
            </a:r>
            <a:endParaRPr lang="en-IN" b="1" dirty="0">
              <a:solidFill>
                <a:schemeClr val="bg1"/>
              </a:solidFill>
            </a:endParaRPr>
          </a:p>
        </p:txBody>
      </p:sp>
      <p:sp>
        <p:nvSpPr>
          <p:cNvPr id="7" name="Rectangle: Rounded Corners 6">
            <a:extLst>
              <a:ext uri="{FF2B5EF4-FFF2-40B4-BE49-F238E27FC236}">
                <a16:creationId xmlns:a16="http://schemas.microsoft.com/office/drawing/2014/main" id="{5D8C5B46-91A6-4E47-A6C4-213FE74311FF}"/>
              </a:ext>
            </a:extLst>
          </p:cNvPr>
          <p:cNvSpPr/>
          <p:nvPr/>
        </p:nvSpPr>
        <p:spPr>
          <a:xfrm>
            <a:off x="280657" y="1330859"/>
            <a:ext cx="9641941" cy="47892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600" b="1" i="0" dirty="0">
                <a:solidFill>
                  <a:schemeClr val="accent2">
                    <a:lumMod val="50000"/>
                  </a:schemeClr>
                </a:solidFill>
                <a:effectLst/>
                <a:latin typeface="SegoeUIVariable"/>
              </a:rPr>
              <a:t>Absolutely! Data-driven insights play a pivotal role in shaping effective policies and optimizing the impact of government schemes. Let’s explore how:</a:t>
            </a:r>
          </a:p>
          <a:p>
            <a:endParaRPr lang="en-US" sz="1600" dirty="0">
              <a:solidFill>
                <a:schemeClr val="accent2">
                  <a:lumMod val="50000"/>
                </a:schemeClr>
              </a:solidFill>
              <a:latin typeface="SegoeUIVariable"/>
            </a:endParaRPr>
          </a:p>
          <a:p>
            <a:pPr marL="742950" lvl="1" indent="-285750">
              <a:buFont typeface="+mj-lt"/>
              <a:buAutoNum type="arabicPeriod"/>
            </a:pPr>
            <a:endParaRPr lang="en-US" sz="1600" b="0" i="0" dirty="0">
              <a:solidFill>
                <a:schemeClr val="accent2">
                  <a:lumMod val="50000"/>
                </a:schemeClr>
              </a:solidFill>
              <a:effectLst/>
              <a:latin typeface="SegoeUIVariable"/>
            </a:endParaRPr>
          </a:p>
          <a:p>
            <a:pPr lvl="1"/>
            <a:r>
              <a:rPr lang="en-US" sz="1600" b="0" i="0" dirty="0">
                <a:solidFill>
                  <a:schemeClr val="accent2">
                    <a:lumMod val="50000"/>
                  </a:schemeClr>
                </a:solidFill>
                <a:effectLst/>
                <a:latin typeface="SegoeUIVariable"/>
              </a:rPr>
              <a:t>1.NREGA, a transformative scheme, provides guaranteed wage employment to rural households in India. By analyzing NREGA data, policymakers and administrators can:</a:t>
            </a:r>
          </a:p>
          <a:p>
            <a:pPr marL="1200150" lvl="2" indent="-285750">
              <a:buFont typeface="Arial" panose="020B0604020202020204" pitchFamily="34" charset="0"/>
              <a:buChar char="•"/>
            </a:pPr>
            <a:endParaRPr lang="en-US" sz="1600" i="0" u="sng" dirty="0">
              <a:solidFill>
                <a:schemeClr val="accent2">
                  <a:lumMod val="50000"/>
                </a:schemeClr>
              </a:solidFill>
              <a:effectLst/>
              <a:latin typeface="SegoeUIVariable"/>
            </a:endParaRPr>
          </a:p>
          <a:p>
            <a:pPr marL="1200150" lvl="2" indent="-285750">
              <a:buFont typeface="Arial" panose="020B0604020202020204" pitchFamily="34" charset="0"/>
              <a:buChar char="•"/>
            </a:pPr>
            <a:r>
              <a:rPr lang="en-US" sz="1600" i="0" u="sng" dirty="0">
                <a:solidFill>
                  <a:schemeClr val="accent2">
                    <a:lumMod val="50000"/>
                  </a:schemeClr>
                </a:solidFill>
                <a:effectLst/>
                <a:latin typeface="SegoeUIVariable"/>
              </a:rPr>
              <a:t>Budget Allocation Optimization</a:t>
            </a:r>
            <a:r>
              <a:rPr lang="en-US" sz="1600" b="0" i="0" dirty="0">
                <a:solidFill>
                  <a:schemeClr val="accent2">
                    <a:lumMod val="50000"/>
                  </a:schemeClr>
                </a:solidFill>
                <a:effectLst/>
                <a:latin typeface="SegoeUIVariable"/>
              </a:rPr>
              <a:t>: Understand which regions require more funding for effective implementation.</a:t>
            </a:r>
          </a:p>
          <a:p>
            <a:pPr marL="1200150" lvl="2" indent="-285750">
              <a:buFont typeface="Arial" panose="020B0604020202020204" pitchFamily="34" charset="0"/>
              <a:buChar char="•"/>
            </a:pPr>
            <a:r>
              <a:rPr lang="en-US" sz="1600" i="0" u="sng" dirty="0">
                <a:solidFill>
                  <a:schemeClr val="accent2">
                    <a:lumMod val="50000"/>
                  </a:schemeClr>
                </a:solidFill>
                <a:effectLst/>
                <a:latin typeface="SegoeUIVariable"/>
              </a:rPr>
              <a:t>Workforce Engagement Strategies</a:t>
            </a:r>
            <a:r>
              <a:rPr lang="en-US" sz="1600" b="0" i="0" dirty="0">
                <a:solidFill>
                  <a:schemeClr val="accent2">
                    <a:lumMod val="50000"/>
                  </a:schemeClr>
                </a:solidFill>
                <a:effectLst/>
                <a:latin typeface="SegoeUIVariable"/>
              </a:rPr>
              <a:t>: Identify areas with high workforce demand and tailor engagement strategies accordingly.</a:t>
            </a:r>
          </a:p>
          <a:p>
            <a:pPr marL="1200150" lvl="2" indent="-285750">
              <a:buFont typeface="Arial" panose="020B0604020202020204" pitchFamily="34" charset="0"/>
              <a:buChar char="•"/>
            </a:pPr>
            <a:r>
              <a:rPr lang="en-US" sz="1600" i="0" u="sng" dirty="0">
                <a:solidFill>
                  <a:schemeClr val="accent2">
                    <a:lumMod val="50000"/>
                  </a:schemeClr>
                </a:solidFill>
                <a:effectLst/>
                <a:latin typeface="SegoeUIVariable"/>
              </a:rPr>
              <a:t>Impact Assessment</a:t>
            </a:r>
            <a:r>
              <a:rPr lang="en-US" sz="1600" b="0" i="0" dirty="0">
                <a:solidFill>
                  <a:schemeClr val="accent2">
                    <a:lumMod val="50000"/>
                  </a:schemeClr>
                </a:solidFill>
                <a:effectLst/>
                <a:latin typeface="SegoeUIVariable"/>
              </a:rPr>
              <a:t>: Evaluate the scheme’s effectiveness by tracking work completion rates and employment generation.</a:t>
            </a:r>
          </a:p>
          <a:p>
            <a:pPr marL="1200150" lvl="2" indent="-285750">
              <a:buFont typeface="Arial" panose="020B0604020202020204" pitchFamily="34" charset="0"/>
              <a:buChar char="•"/>
            </a:pPr>
            <a:r>
              <a:rPr lang="en-US" sz="1600" i="0" u="sng" dirty="0">
                <a:solidFill>
                  <a:schemeClr val="accent2">
                    <a:lumMod val="50000"/>
                  </a:schemeClr>
                </a:solidFill>
                <a:effectLst/>
                <a:latin typeface="SegoeUIVariable"/>
              </a:rPr>
              <a:t>Regional Disparities</a:t>
            </a:r>
            <a:r>
              <a:rPr lang="en-US" sz="1600" b="0" i="0" dirty="0">
                <a:solidFill>
                  <a:schemeClr val="accent2">
                    <a:lumMod val="50000"/>
                  </a:schemeClr>
                </a:solidFill>
                <a:effectLst/>
                <a:latin typeface="SegoeUIVariable"/>
              </a:rPr>
              <a:t>: Uncover disparities across states and districts, allowing targeted interventions.</a:t>
            </a:r>
          </a:p>
          <a:p>
            <a:pPr marL="1200150" lvl="2" indent="-285750">
              <a:buFont typeface="Arial" panose="020B0604020202020204" pitchFamily="34" charset="0"/>
              <a:buChar char="•"/>
            </a:pPr>
            <a:r>
              <a:rPr lang="en-US" sz="1600" i="0" u="sng" dirty="0">
                <a:solidFill>
                  <a:schemeClr val="accent2">
                    <a:lumMod val="50000"/>
                  </a:schemeClr>
                </a:solidFill>
                <a:effectLst/>
                <a:latin typeface="SegoeUIVariable"/>
              </a:rPr>
              <a:t>Transparency and Accountability</a:t>
            </a:r>
            <a:r>
              <a:rPr lang="en-US" sz="1600" b="0" i="0" dirty="0">
                <a:solidFill>
                  <a:schemeClr val="accent2">
                    <a:lumMod val="50000"/>
                  </a:schemeClr>
                </a:solidFill>
                <a:effectLst/>
                <a:latin typeface="SegoeUIVariable"/>
              </a:rPr>
              <a:t>: Ensure transparency in fund utilization and minimize leakages.</a:t>
            </a:r>
          </a:p>
          <a:p>
            <a:pPr lvl="1"/>
            <a:r>
              <a:rPr lang="en-US" sz="1600" b="0" i="0" dirty="0">
                <a:solidFill>
                  <a:schemeClr val="accent2">
                    <a:lumMod val="50000"/>
                  </a:schemeClr>
                </a:solidFill>
                <a:effectLst/>
                <a:latin typeface="SegoeUIVariable"/>
              </a:rPr>
              <a:t>2.Armed with data, policymakers can fine-tune NREGA, ensuring it uplifts rural communities        sustainably.</a:t>
            </a:r>
          </a:p>
        </p:txBody>
      </p:sp>
    </p:spTree>
    <p:extLst>
      <p:ext uri="{BB962C8B-B14F-4D97-AF65-F5344CB8AC3E}">
        <p14:creationId xmlns:p14="http://schemas.microsoft.com/office/powerpoint/2010/main" val="35474038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A6276632-F579-4C9E-8772-B423EBD25DBD}"/>
              </a:ext>
            </a:extLst>
          </p:cNvPr>
          <p:cNvSpPr/>
          <p:nvPr/>
        </p:nvSpPr>
        <p:spPr>
          <a:xfrm>
            <a:off x="3253212" y="2731884"/>
            <a:ext cx="3304515" cy="2342584"/>
          </a:xfrm>
          <a:prstGeom prst="roundRect">
            <a:avLst/>
          </a:prstGeom>
          <a:solidFill>
            <a:schemeClr val="accent1">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buFont typeface="+mj-lt"/>
              <a:buAutoNum type="arabicPeriod"/>
            </a:pPr>
            <a:endParaRPr lang="en-US" sz="1100" b="1" i="0" dirty="0">
              <a:solidFill>
                <a:schemeClr val="accent2">
                  <a:lumMod val="50000"/>
                </a:schemeClr>
              </a:solidFill>
              <a:effectLst/>
              <a:latin typeface="SegoeUIVariable"/>
            </a:endParaRPr>
          </a:p>
          <a:p>
            <a:pPr marL="171450" indent="-171450" algn="ctr">
              <a:buFont typeface="Arial" panose="020B0604020202020204" pitchFamily="34" charset="0"/>
              <a:buChar char="•"/>
            </a:pPr>
            <a:r>
              <a:rPr lang="en-US" sz="1200" b="1" i="0" u="sng" dirty="0">
                <a:solidFill>
                  <a:schemeClr val="accent2">
                    <a:lumMod val="50000"/>
                  </a:schemeClr>
                </a:solidFill>
                <a:effectLst/>
                <a:latin typeface="SegoeUIVariable"/>
              </a:rPr>
              <a:t>Impact Assessment</a:t>
            </a:r>
            <a:r>
              <a:rPr lang="en-US" sz="1200" b="0" i="0" u="sng" dirty="0">
                <a:solidFill>
                  <a:schemeClr val="accent2">
                    <a:lumMod val="50000"/>
                  </a:schemeClr>
                </a:solidFill>
                <a:effectLst/>
                <a:latin typeface="SegoeUIVariable"/>
              </a:rPr>
              <a:t>:</a:t>
            </a:r>
          </a:p>
          <a:p>
            <a:pPr marL="742950" lvl="1" indent="-285750" algn="l">
              <a:buFont typeface="+mj-lt"/>
              <a:buAutoNum type="arabicPeriod"/>
            </a:pPr>
            <a:r>
              <a:rPr lang="en-US" sz="1100" b="1" i="0" dirty="0">
                <a:solidFill>
                  <a:schemeClr val="accent2">
                    <a:lumMod val="50000"/>
                  </a:schemeClr>
                </a:solidFill>
                <a:effectLst/>
                <a:latin typeface="SegoeUIVariable"/>
              </a:rPr>
              <a:t>Challenge</a:t>
            </a:r>
            <a:r>
              <a:rPr lang="en-US" sz="1100" b="0" i="0" dirty="0">
                <a:solidFill>
                  <a:schemeClr val="accent2">
                    <a:lumMod val="50000"/>
                  </a:schemeClr>
                </a:solidFill>
                <a:effectLst/>
                <a:latin typeface="SegoeUIVariable"/>
              </a:rPr>
              <a:t>: Is NREGA truly transforming lives? How do we measure success?</a:t>
            </a:r>
          </a:p>
          <a:p>
            <a:pPr marL="742950" lvl="1" indent="-285750" algn="l">
              <a:buFont typeface="+mj-lt"/>
              <a:buAutoNum type="arabicPeriod"/>
            </a:pPr>
            <a:endParaRPr lang="en-US" sz="1100" b="0" i="0" dirty="0">
              <a:solidFill>
                <a:schemeClr val="accent2">
                  <a:lumMod val="50000"/>
                </a:schemeClr>
              </a:solidFill>
              <a:effectLst/>
              <a:latin typeface="SegoeUIVariable"/>
            </a:endParaRPr>
          </a:p>
          <a:p>
            <a:pPr marL="742950" lvl="1" indent="-285750" algn="l">
              <a:buFont typeface="+mj-lt"/>
              <a:buAutoNum type="arabicPeriod"/>
            </a:pPr>
            <a:r>
              <a:rPr lang="en-US" sz="1100" b="1" i="0" dirty="0">
                <a:solidFill>
                  <a:schemeClr val="accent2">
                    <a:lumMod val="50000"/>
                  </a:schemeClr>
                </a:solidFill>
                <a:effectLst/>
                <a:latin typeface="SegoeUIVariable"/>
              </a:rPr>
              <a:t>Data-Driven Solution</a:t>
            </a:r>
            <a:r>
              <a:rPr lang="en-US" sz="1100" b="0" i="0" dirty="0">
                <a:solidFill>
                  <a:schemeClr val="accent2">
                    <a:lumMod val="50000"/>
                  </a:schemeClr>
                </a:solidFill>
                <a:effectLst/>
                <a:latin typeface="SegoeUIVariable"/>
              </a:rPr>
              <a:t>: Track work completion rates, employment generation, and wage disbursement. Use predictive models to assess long-term impact on poverty reduction, education, and health outcomes. Benchmark against global best practices.</a:t>
            </a:r>
          </a:p>
          <a:p>
            <a:pPr algn="ctr"/>
            <a:endParaRPr lang="en-IN" sz="1100" dirty="0">
              <a:solidFill>
                <a:schemeClr val="accent2">
                  <a:lumMod val="50000"/>
                </a:schemeClr>
              </a:solidFill>
            </a:endParaRPr>
          </a:p>
        </p:txBody>
      </p:sp>
      <p:sp>
        <p:nvSpPr>
          <p:cNvPr id="2" name="Rectangle: Rounded Corners 1">
            <a:extLst>
              <a:ext uri="{FF2B5EF4-FFF2-40B4-BE49-F238E27FC236}">
                <a16:creationId xmlns:a16="http://schemas.microsoft.com/office/drawing/2014/main" id="{ED0ADA07-A4A6-48F6-ABA5-2E597EC14F4F}"/>
              </a:ext>
            </a:extLst>
          </p:cNvPr>
          <p:cNvSpPr/>
          <p:nvPr/>
        </p:nvSpPr>
        <p:spPr>
          <a:xfrm>
            <a:off x="3542923" y="97325"/>
            <a:ext cx="2553077" cy="6971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b="1" u="sng" dirty="0"/>
              <a:t>CONCLUSION</a:t>
            </a:r>
            <a:endParaRPr lang="en-IN" b="1" u="sng" dirty="0"/>
          </a:p>
        </p:txBody>
      </p:sp>
      <p:sp>
        <p:nvSpPr>
          <p:cNvPr id="3" name="Rectangle: Rounded Corners 2">
            <a:extLst>
              <a:ext uri="{FF2B5EF4-FFF2-40B4-BE49-F238E27FC236}">
                <a16:creationId xmlns:a16="http://schemas.microsoft.com/office/drawing/2014/main" id="{D4DA4C66-F7EE-42BD-B1BE-56EA21AA5E11}"/>
              </a:ext>
            </a:extLst>
          </p:cNvPr>
          <p:cNvSpPr/>
          <p:nvPr/>
        </p:nvSpPr>
        <p:spPr>
          <a:xfrm>
            <a:off x="208230" y="1086416"/>
            <a:ext cx="3304515" cy="23425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1200" b="1" i="0" u="sng" dirty="0">
              <a:solidFill>
                <a:schemeClr val="accent2">
                  <a:lumMod val="50000"/>
                </a:schemeClr>
              </a:solidFill>
              <a:effectLst/>
              <a:latin typeface="SegoeUIVariable"/>
            </a:endParaRPr>
          </a:p>
          <a:p>
            <a:pPr marL="171450" indent="-171450" algn="ctr">
              <a:buFont typeface="Arial" panose="020B0604020202020204" pitchFamily="34" charset="0"/>
              <a:buChar char="•"/>
            </a:pPr>
            <a:r>
              <a:rPr lang="en-US" sz="1200" b="1" i="0" u="sng" dirty="0">
                <a:solidFill>
                  <a:schemeClr val="accent2">
                    <a:lumMod val="50000"/>
                  </a:schemeClr>
                </a:solidFill>
                <a:effectLst/>
                <a:latin typeface="SegoeUIVariable"/>
              </a:rPr>
              <a:t>Budget Allocation Optimization</a:t>
            </a:r>
            <a:r>
              <a:rPr lang="en-US" sz="1200" b="0" i="0" u="sng" dirty="0">
                <a:solidFill>
                  <a:schemeClr val="accent2">
                    <a:lumMod val="50000"/>
                  </a:schemeClr>
                </a:solidFill>
                <a:effectLst/>
                <a:latin typeface="SegoeUIVariable"/>
              </a:rPr>
              <a:t>:</a:t>
            </a:r>
          </a:p>
          <a:p>
            <a:pPr algn="l"/>
            <a:endParaRPr lang="en-US" sz="1200" b="0" i="0" dirty="0">
              <a:solidFill>
                <a:schemeClr val="accent2">
                  <a:lumMod val="50000"/>
                </a:schemeClr>
              </a:solidFill>
              <a:effectLst/>
              <a:latin typeface="SegoeUIVariable"/>
            </a:endParaRPr>
          </a:p>
          <a:p>
            <a:pPr algn="l">
              <a:buFont typeface="Arial" panose="020B0604020202020204" pitchFamily="34" charset="0"/>
              <a:buChar char="•"/>
            </a:pPr>
            <a:r>
              <a:rPr lang="en-US" sz="1200" b="1" i="0" dirty="0">
                <a:solidFill>
                  <a:schemeClr val="accent2">
                    <a:lumMod val="50000"/>
                  </a:schemeClr>
                </a:solidFill>
                <a:effectLst/>
                <a:latin typeface="SegoeUIVariable"/>
              </a:rPr>
              <a:t>Challenge</a:t>
            </a:r>
            <a:r>
              <a:rPr lang="en-US" sz="1200" b="0" i="0" dirty="0">
                <a:solidFill>
                  <a:schemeClr val="accent2">
                    <a:lumMod val="50000"/>
                  </a:schemeClr>
                </a:solidFill>
                <a:effectLst/>
                <a:latin typeface="SegoeUIVariable"/>
              </a:rPr>
              <a:t>: NREGA’s success hinges on efficient fund allocation. How can we ensure every rupee counts?</a:t>
            </a:r>
          </a:p>
          <a:p>
            <a:pPr algn="l">
              <a:buFont typeface="Arial" panose="020B0604020202020204" pitchFamily="34" charset="0"/>
              <a:buChar char="•"/>
            </a:pPr>
            <a:endParaRPr lang="en-US" sz="1200" b="0" i="0" dirty="0">
              <a:solidFill>
                <a:schemeClr val="accent2">
                  <a:lumMod val="50000"/>
                </a:schemeClr>
              </a:solidFill>
              <a:effectLst/>
              <a:latin typeface="SegoeUIVariable"/>
            </a:endParaRPr>
          </a:p>
          <a:p>
            <a:pPr algn="l">
              <a:buFont typeface="Arial" panose="020B0604020202020204" pitchFamily="34" charset="0"/>
              <a:buChar char="•"/>
            </a:pPr>
            <a:r>
              <a:rPr lang="en-US" sz="1200" b="1" i="0" dirty="0">
                <a:solidFill>
                  <a:schemeClr val="accent2">
                    <a:lumMod val="50000"/>
                  </a:schemeClr>
                </a:solidFill>
                <a:effectLst/>
                <a:latin typeface="SegoeUIVariable"/>
              </a:rPr>
              <a:t>Data-Driven Solution</a:t>
            </a:r>
            <a:r>
              <a:rPr lang="en-US" sz="1200" b="0" i="0" dirty="0">
                <a:solidFill>
                  <a:schemeClr val="accent2">
                    <a:lumMod val="50000"/>
                  </a:schemeClr>
                </a:solidFill>
                <a:effectLst/>
                <a:latin typeface="SegoeUIVariable"/>
              </a:rPr>
              <a:t>: Analyze historical spending patterns, regional needs, and project demand. Allocate funds dynamically based on workforce availability and project pipeline. Prioritize areas with high unemployment rates</a:t>
            </a:r>
          </a:p>
          <a:p>
            <a:pPr algn="ctr"/>
            <a:endParaRPr lang="en-IN" sz="1200" dirty="0">
              <a:solidFill>
                <a:schemeClr val="accent2">
                  <a:lumMod val="50000"/>
                </a:schemeClr>
              </a:solidFill>
            </a:endParaRPr>
          </a:p>
        </p:txBody>
      </p:sp>
      <p:sp>
        <p:nvSpPr>
          <p:cNvPr id="4" name="Rectangle: Rounded Corners 3">
            <a:extLst>
              <a:ext uri="{FF2B5EF4-FFF2-40B4-BE49-F238E27FC236}">
                <a16:creationId xmlns:a16="http://schemas.microsoft.com/office/drawing/2014/main" id="{349F26EC-75F3-459C-85EE-9E9CE599C9E7}"/>
              </a:ext>
            </a:extLst>
          </p:cNvPr>
          <p:cNvSpPr/>
          <p:nvPr/>
        </p:nvSpPr>
        <p:spPr>
          <a:xfrm>
            <a:off x="6298194" y="1086416"/>
            <a:ext cx="3304515" cy="23425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lgn="ctr">
              <a:buFont typeface="Arial" panose="020B0604020202020204" pitchFamily="34" charset="0"/>
              <a:buChar char="•"/>
            </a:pPr>
            <a:r>
              <a:rPr lang="en-US" sz="1200" b="1" i="0" u="sng" dirty="0">
                <a:solidFill>
                  <a:schemeClr val="accent2">
                    <a:lumMod val="50000"/>
                  </a:schemeClr>
                </a:solidFill>
                <a:effectLst/>
                <a:latin typeface="SegoeUIVariable"/>
              </a:rPr>
              <a:t>Workforce Engagement Strategies:</a:t>
            </a:r>
          </a:p>
          <a:p>
            <a:pPr>
              <a:buFont typeface="+mj-lt"/>
              <a:buAutoNum type="arabicPeriod"/>
            </a:pPr>
            <a:endParaRPr lang="en-US" sz="1100" b="0" i="0" dirty="0">
              <a:solidFill>
                <a:schemeClr val="accent2">
                  <a:lumMod val="50000"/>
                </a:schemeClr>
              </a:solidFill>
              <a:effectLst/>
              <a:latin typeface="SegoeUIVariable"/>
            </a:endParaRPr>
          </a:p>
          <a:p>
            <a:pPr marL="742950" lvl="1" indent="-285750">
              <a:buFont typeface="+mj-lt"/>
              <a:buAutoNum type="arabicPeriod"/>
            </a:pPr>
            <a:r>
              <a:rPr lang="en-US" sz="1100" b="1" i="0" dirty="0">
                <a:solidFill>
                  <a:schemeClr val="accent2">
                    <a:lumMod val="50000"/>
                  </a:schemeClr>
                </a:solidFill>
                <a:effectLst/>
                <a:latin typeface="SegoeUIVariable"/>
              </a:rPr>
              <a:t>Challenge</a:t>
            </a:r>
            <a:r>
              <a:rPr lang="en-US" sz="1100" b="0" i="0" dirty="0">
                <a:solidFill>
                  <a:schemeClr val="accent2">
                    <a:lumMod val="50000"/>
                  </a:schemeClr>
                </a:solidFill>
                <a:effectLst/>
                <a:latin typeface="SegoeUIVariable"/>
              </a:rPr>
              <a:t>: Engaging rural workers effectively is key. How do we match demand with supply?</a:t>
            </a:r>
          </a:p>
          <a:p>
            <a:pPr marL="742950" lvl="1" indent="-285750">
              <a:buFont typeface="+mj-lt"/>
              <a:buAutoNum type="arabicPeriod"/>
            </a:pPr>
            <a:endParaRPr lang="en-US" sz="1100" b="0" i="0" dirty="0">
              <a:solidFill>
                <a:schemeClr val="accent2">
                  <a:lumMod val="50000"/>
                </a:schemeClr>
              </a:solidFill>
              <a:effectLst/>
              <a:latin typeface="SegoeUIVariable"/>
            </a:endParaRPr>
          </a:p>
          <a:p>
            <a:pPr marL="742950" lvl="1" indent="-285750">
              <a:buFont typeface="+mj-lt"/>
              <a:buAutoNum type="arabicPeriod"/>
            </a:pPr>
            <a:r>
              <a:rPr lang="en-US" sz="1100" b="1" i="0" dirty="0">
                <a:solidFill>
                  <a:schemeClr val="accent2">
                    <a:lumMod val="50000"/>
                  </a:schemeClr>
                </a:solidFill>
                <a:effectLst/>
                <a:latin typeface="SegoeUIVariable"/>
              </a:rPr>
              <a:t>Data-Driven Solution</a:t>
            </a:r>
            <a:r>
              <a:rPr lang="en-US" sz="1100" b="0" i="0" dirty="0">
                <a:solidFill>
                  <a:schemeClr val="accent2">
                    <a:lumMod val="50000"/>
                  </a:schemeClr>
                </a:solidFill>
                <a:effectLst/>
                <a:latin typeface="SegoeUIVariable"/>
              </a:rPr>
              <a:t>: Leverage real-time data on job seekers, skill sets, and project availability. Implement targeted awareness campaigns, skill development programs, and mobile job portals. Tailor engagement strategies to local contexts.</a:t>
            </a:r>
          </a:p>
          <a:p>
            <a:endParaRPr lang="en-IN" sz="100" dirty="0">
              <a:solidFill>
                <a:schemeClr val="accent2">
                  <a:lumMod val="50000"/>
                </a:schemeClr>
              </a:solidFill>
            </a:endParaRPr>
          </a:p>
        </p:txBody>
      </p:sp>
      <p:sp>
        <p:nvSpPr>
          <p:cNvPr id="5" name="Rectangle: Rounded Corners 4">
            <a:extLst>
              <a:ext uri="{FF2B5EF4-FFF2-40B4-BE49-F238E27FC236}">
                <a16:creationId xmlns:a16="http://schemas.microsoft.com/office/drawing/2014/main" id="{64D30064-382D-44FD-959B-61BDBAEBDDFC}"/>
              </a:ext>
            </a:extLst>
          </p:cNvPr>
          <p:cNvSpPr/>
          <p:nvPr/>
        </p:nvSpPr>
        <p:spPr>
          <a:xfrm>
            <a:off x="316872" y="4418091"/>
            <a:ext cx="3304515" cy="23425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lgn="ctr">
              <a:buFont typeface="Arial" panose="020B0604020202020204" pitchFamily="34" charset="0"/>
              <a:buChar char="•"/>
            </a:pPr>
            <a:endParaRPr lang="en-US" sz="1200" b="1" i="0" u="sng" dirty="0">
              <a:solidFill>
                <a:schemeClr val="accent2">
                  <a:lumMod val="50000"/>
                </a:schemeClr>
              </a:solidFill>
              <a:effectLst/>
              <a:latin typeface="SegoeUIVariable"/>
            </a:endParaRPr>
          </a:p>
          <a:p>
            <a:pPr marL="171450" indent="-171450" algn="ctr">
              <a:buFont typeface="Arial" panose="020B0604020202020204" pitchFamily="34" charset="0"/>
              <a:buChar char="•"/>
            </a:pPr>
            <a:r>
              <a:rPr lang="en-US" sz="1200" b="1" i="0" u="sng" dirty="0">
                <a:solidFill>
                  <a:schemeClr val="accent2">
                    <a:lumMod val="50000"/>
                  </a:schemeClr>
                </a:solidFill>
                <a:effectLst/>
                <a:latin typeface="SegoeUIVariable"/>
              </a:rPr>
              <a:t>Regional Disparities:</a:t>
            </a:r>
          </a:p>
          <a:p>
            <a:pPr marL="171450" indent="-171450" algn="ctr">
              <a:buFont typeface="Arial" panose="020B0604020202020204" pitchFamily="34" charset="0"/>
              <a:buChar char="•"/>
            </a:pPr>
            <a:endParaRPr lang="en-US" sz="1200" b="1" i="0" u="sng" dirty="0">
              <a:solidFill>
                <a:schemeClr val="accent2">
                  <a:lumMod val="50000"/>
                </a:schemeClr>
              </a:solidFill>
              <a:effectLst/>
              <a:latin typeface="SegoeUIVariable"/>
            </a:endParaRPr>
          </a:p>
          <a:p>
            <a:pPr marL="742950" lvl="1" indent="-285750" algn="l">
              <a:buFont typeface="+mj-lt"/>
              <a:buAutoNum type="arabicPeriod"/>
            </a:pPr>
            <a:r>
              <a:rPr lang="en-US" sz="1100" b="1" i="0" dirty="0">
                <a:solidFill>
                  <a:schemeClr val="accent2">
                    <a:lumMod val="50000"/>
                  </a:schemeClr>
                </a:solidFill>
                <a:effectLst/>
                <a:latin typeface="SegoeUIVariable"/>
              </a:rPr>
              <a:t>Challenge</a:t>
            </a:r>
            <a:r>
              <a:rPr lang="en-US" sz="1100" b="0" i="0" dirty="0">
                <a:solidFill>
                  <a:schemeClr val="accent2">
                    <a:lumMod val="50000"/>
                  </a:schemeClr>
                </a:solidFill>
                <a:effectLst/>
                <a:latin typeface="SegoeUIVariable"/>
              </a:rPr>
              <a:t>: India’s diversity demands tailored interventions. How can we address regional disparities?</a:t>
            </a:r>
          </a:p>
          <a:p>
            <a:pPr marL="742950" lvl="1" indent="-285750" algn="l">
              <a:buFont typeface="+mj-lt"/>
              <a:buAutoNum type="arabicPeriod"/>
            </a:pPr>
            <a:r>
              <a:rPr lang="en-US" sz="1100" b="1" i="0" dirty="0">
                <a:solidFill>
                  <a:schemeClr val="accent2">
                    <a:lumMod val="50000"/>
                  </a:schemeClr>
                </a:solidFill>
                <a:effectLst/>
                <a:latin typeface="SegoeUIVariable"/>
              </a:rPr>
              <a:t>Data-Driven Solution</a:t>
            </a:r>
            <a:r>
              <a:rPr lang="en-US" sz="1100" b="0" i="0" dirty="0">
                <a:solidFill>
                  <a:schemeClr val="accent2">
                    <a:lumMod val="50000"/>
                  </a:schemeClr>
                </a:solidFill>
                <a:effectLst/>
                <a:latin typeface="SegoeUIVariable"/>
              </a:rPr>
              <a:t>: Visualize data geospatially. Identify pockets of underutilization or overutilization. Prioritize resource allocation based on need—whether it’s drought-prone regions, tribal belts, or flood-affected areas.</a:t>
            </a:r>
          </a:p>
          <a:p>
            <a:pPr algn="ctr"/>
            <a:endParaRPr lang="en-IN" sz="1100" dirty="0">
              <a:solidFill>
                <a:schemeClr val="accent2">
                  <a:lumMod val="50000"/>
                </a:schemeClr>
              </a:solidFill>
            </a:endParaRPr>
          </a:p>
        </p:txBody>
      </p:sp>
      <p:sp>
        <p:nvSpPr>
          <p:cNvPr id="6" name="Rectangle: Rounded Corners 5">
            <a:extLst>
              <a:ext uri="{FF2B5EF4-FFF2-40B4-BE49-F238E27FC236}">
                <a16:creationId xmlns:a16="http://schemas.microsoft.com/office/drawing/2014/main" id="{D6DD808F-F420-4DB5-9484-B0232232CBFD}"/>
              </a:ext>
            </a:extLst>
          </p:cNvPr>
          <p:cNvSpPr/>
          <p:nvPr/>
        </p:nvSpPr>
        <p:spPr>
          <a:xfrm>
            <a:off x="6298194" y="4418091"/>
            <a:ext cx="3304515" cy="23425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lgn="l">
              <a:buFont typeface="Arial" panose="020B0604020202020204" pitchFamily="34" charset="0"/>
              <a:buChar char="•"/>
            </a:pPr>
            <a:r>
              <a:rPr lang="en-US" sz="1200" b="1" i="0" u="sng" dirty="0">
                <a:solidFill>
                  <a:schemeClr val="accent2">
                    <a:lumMod val="50000"/>
                  </a:schemeClr>
                </a:solidFill>
                <a:effectLst/>
                <a:latin typeface="SegoeUIVariable"/>
              </a:rPr>
              <a:t>Transparency and Accountability</a:t>
            </a:r>
            <a:r>
              <a:rPr lang="en-US" sz="1200" b="0" i="0" u="sng" dirty="0">
                <a:solidFill>
                  <a:schemeClr val="accent2">
                    <a:lumMod val="50000"/>
                  </a:schemeClr>
                </a:solidFill>
                <a:effectLst/>
                <a:latin typeface="SegoeUIVariable"/>
              </a:rPr>
              <a:t>:</a:t>
            </a:r>
          </a:p>
          <a:p>
            <a:pPr marL="171450" indent="-171450" algn="l">
              <a:buFont typeface="Arial" panose="020B0604020202020204" pitchFamily="34" charset="0"/>
              <a:buChar char="•"/>
            </a:pPr>
            <a:endParaRPr lang="en-US" sz="1200" b="0" i="0" u="sng" dirty="0">
              <a:solidFill>
                <a:schemeClr val="accent2">
                  <a:lumMod val="50000"/>
                </a:schemeClr>
              </a:solidFill>
              <a:effectLst/>
              <a:latin typeface="SegoeUIVariable"/>
            </a:endParaRPr>
          </a:p>
          <a:p>
            <a:pPr marL="742950" lvl="1" indent="-285750" algn="l">
              <a:buFont typeface="+mj-lt"/>
              <a:buAutoNum type="arabicPeriod"/>
            </a:pPr>
            <a:r>
              <a:rPr lang="en-US" sz="1100" b="1" i="0" dirty="0">
                <a:solidFill>
                  <a:schemeClr val="accent2">
                    <a:lumMod val="50000"/>
                  </a:schemeClr>
                </a:solidFill>
                <a:effectLst/>
                <a:latin typeface="SegoeUIVariable"/>
              </a:rPr>
              <a:t>Challenge</a:t>
            </a:r>
            <a:r>
              <a:rPr lang="en-US" sz="1100" b="0" i="0" dirty="0">
                <a:solidFill>
                  <a:schemeClr val="accent2">
                    <a:lumMod val="50000"/>
                  </a:schemeClr>
                </a:solidFill>
                <a:effectLst/>
                <a:latin typeface="SegoeUIVariable"/>
              </a:rPr>
              <a:t>: Leakage and corruption erode NREGA’s impact. How do we ensure transparency?</a:t>
            </a:r>
          </a:p>
          <a:p>
            <a:pPr marL="742950" lvl="1" indent="-285750" algn="l">
              <a:buFont typeface="+mj-lt"/>
              <a:buAutoNum type="arabicPeriod"/>
            </a:pPr>
            <a:endParaRPr lang="en-US" sz="1100" b="0" i="0" dirty="0">
              <a:solidFill>
                <a:schemeClr val="accent2">
                  <a:lumMod val="50000"/>
                </a:schemeClr>
              </a:solidFill>
              <a:effectLst/>
              <a:latin typeface="SegoeUIVariable"/>
            </a:endParaRPr>
          </a:p>
          <a:p>
            <a:pPr marL="742950" lvl="1" indent="-285750" algn="l">
              <a:buFont typeface="+mj-lt"/>
              <a:buAutoNum type="arabicPeriod"/>
            </a:pPr>
            <a:r>
              <a:rPr lang="en-US" sz="1100" b="1" i="0" dirty="0">
                <a:solidFill>
                  <a:schemeClr val="accent2">
                    <a:lumMod val="50000"/>
                  </a:schemeClr>
                </a:solidFill>
                <a:effectLst/>
                <a:latin typeface="SegoeUIVariable"/>
              </a:rPr>
              <a:t>Data-Driven Solution</a:t>
            </a:r>
            <a:r>
              <a:rPr lang="en-US" sz="1100" b="0" i="0" dirty="0">
                <a:solidFill>
                  <a:schemeClr val="accent2">
                    <a:lumMod val="50000"/>
                  </a:schemeClr>
                </a:solidFill>
                <a:effectLst/>
                <a:latin typeface="SegoeUIVariable"/>
              </a:rPr>
              <a:t>: Implement blockchain-based transaction tracking. Publish real-time expenditure data. Enable citizen feedback mechanisms. Use data analytics to detect anomalies and prevent misuse.</a:t>
            </a:r>
          </a:p>
          <a:p>
            <a:pPr algn="l">
              <a:buFont typeface="+mj-lt"/>
              <a:buAutoNum type="arabicPeriod"/>
            </a:pPr>
            <a:endParaRPr lang="en-US" sz="1100" b="0" i="0" dirty="0">
              <a:solidFill>
                <a:schemeClr val="accent2">
                  <a:lumMod val="50000"/>
                </a:schemeClr>
              </a:solidFill>
              <a:effectLst/>
              <a:latin typeface="SegoeUIVariable"/>
            </a:endParaRPr>
          </a:p>
        </p:txBody>
      </p:sp>
    </p:spTree>
    <p:extLst>
      <p:ext uri="{BB962C8B-B14F-4D97-AF65-F5344CB8AC3E}">
        <p14:creationId xmlns:p14="http://schemas.microsoft.com/office/powerpoint/2010/main" val="122952964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3642</TotalTime>
  <Words>1049</Words>
  <Application>Microsoft Office PowerPoint</Application>
  <PresentationFormat>Widescreen</PresentationFormat>
  <Paragraphs>124</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Google Sans</vt:lpstr>
      <vt:lpstr>Segoe UI</vt:lpstr>
      <vt:lpstr>Segoe UI Light</vt:lpstr>
      <vt:lpstr>SegoeUIVariable</vt:lpstr>
      <vt:lpstr>Times New Roman</vt:lpstr>
      <vt:lpstr>Trebuchet MS</vt:lpstr>
      <vt:lpstr>Wingdings 3</vt:lpstr>
      <vt:lpstr>Facet</vt:lpstr>
      <vt:lpstr>PowerPoint Presentation</vt:lpstr>
      <vt:lpstr>PowerPoint Presentation</vt:lpstr>
      <vt:lpstr>Following are the 5 Questions we will analyzing  the NREGA ANALYSIS:  1. How effective is NREGA in providing employment opportunities to rural households?  2. Are there regional disparities in the implementation and outcomes of the scheme?   3. What is the utilization of the allocated budget, and how does it correlate with employment generation?   4.  What are the key factors contributing to the completion of NREGA works, and are there any roadblocks to its success?   5. Can data-driven insights guide policymakers and administrators in optimizing the scheme's impact?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Urvashi</dc:creator>
  <cp:lastModifiedBy>Urvashi</cp:lastModifiedBy>
  <cp:revision>34</cp:revision>
  <dcterms:created xsi:type="dcterms:W3CDTF">2024-06-22T14:05:00Z</dcterms:created>
  <dcterms:modified xsi:type="dcterms:W3CDTF">2024-08-04T14:35:21Z</dcterms:modified>
</cp:coreProperties>
</file>

<file path=docProps/thumbnail.jpeg>
</file>